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2" r:id="rId5"/>
    <p:sldId id="313" r:id="rId6"/>
    <p:sldId id="311" r:id="rId7"/>
    <p:sldId id="327" r:id="rId8"/>
    <p:sldId id="321" r:id="rId9"/>
    <p:sldId id="329" r:id="rId10"/>
    <p:sldId id="330" r:id="rId11"/>
    <p:sldId id="331" r:id="rId12"/>
    <p:sldId id="328" r:id="rId13"/>
    <p:sldId id="332" r:id="rId14"/>
    <p:sldId id="333" r:id="rId15"/>
    <p:sldId id="322" r:id="rId16"/>
    <p:sldId id="323" r:id="rId17"/>
    <p:sldId id="324" r:id="rId18"/>
    <p:sldId id="325" r:id="rId19"/>
    <p:sldId id="326"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0" autoAdjust="0"/>
    <p:restoredTop sz="94660"/>
  </p:normalViewPr>
  <p:slideViewPr>
    <p:cSldViewPr snapToGrid="0">
      <p:cViewPr varScale="1">
        <p:scale>
          <a:sx n="101" d="100"/>
          <a:sy n="101"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4EED1-CFCB-4363-B18B-756055E195DA}" type="datetimeFigureOut">
              <a:rPr lang="en-GB" smtClean="0"/>
              <a:t>12/11/2025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3E3A3A-BE07-47C4-8F66-BF1E6F1FAB5B}" type="slidenum">
              <a:rPr lang="en-GB" smtClean="0"/>
              <a:t>‹#›</a:t>
            </a:fld>
            <a:endParaRPr lang="en-GB"/>
          </a:p>
        </p:txBody>
      </p:sp>
    </p:spTree>
    <p:extLst>
      <p:ext uri="{BB962C8B-B14F-4D97-AF65-F5344CB8AC3E}">
        <p14:creationId xmlns:p14="http://schemas.microsoft.com/office/powerpoint/2010/main" val="1134718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132866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9ADCD0E-6E5E-4A41-964B-4F14E17AE2A0}"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2308206512"/>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ADCD0E-6E5E-4A41-964B-4F14E17AE2A0}"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205752113"/>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ADCD0E-6E5E-4A41-964B-4F14E17AE2A0}"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3482489981"/>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ADCD0E-6E5E-4A41-964B-4F14E17AE2A0}"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529358291"/>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ADCD0E-6E5E-4A41-964B-4F14E17AE2A0}"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3234497401"/>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9ADCD0E-6E5E-4A41-964B-4F14E17AE2A0}" type="datetimeFigureOut">
              <a:rPr lang="en-GB" smtClean="0"/>
              <a:t>12/11/2025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1611896944"/>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9ADCD0E-6E5E-4A41-964B-4F14E17AE2A0}" type="datetimeFigureOut">
              <a:rPr lang="en-GB" smtClean="0"/>
              <a:t>12/11/2025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2337082086"/>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9ADCD0E-6E5E-4A41-964B-4F14E17AE2A0}" type="datetimeFigureOut">
              <a:rPr lang="en-GB" smtClean="0"/>
              <a:t>12/11/2025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1974775298"/>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DCD0E-6E5E-4A41-964B-4F14E17AE2A0}" type="datetimeFigureOut">
              <a:rPr lang="en-GB" smtClean="0"/>
              <a:t>12/11/2025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75392011"/>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ADCD0E-6E5E-4A41-964B-4F14E17AE2A0}" type="datetimeFigureOut">
              <a:rPr lang="en-GB" smtClean="0"/>
              <a:t>12/11/2025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4178725051"/>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ADCD0E-6E5E-4A41-964B-4F14E17AE2A0}" type="datetimeFigureOut">
              <a:rPr lang="en-GB" smtClean="0"/>
              <a:t>12/11/2025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299205450"/>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DCD0E-6E5E-4A41-964B-4F14E17AE2A0}" type="datetimeFigureOut">
              <a:rPr lang="en-GB" smtClean="0"/>
              <a:t>12/11/2025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692BF-5E76-40BB-BD4F-0C94885D519F}" type="slidenum">
              <a:rPr lang="en-GB" smtClean="0"/>
              <a:t>‹#›</a:t>
            </a:fld>
            <a:endParaRPr lang="en-GB"/>
          </a:p>
        </p:txBody>
      </p:sp>
    </p:spTree>
    <p:extLst>
      <p:ext uri="{BB962C8B-B14F-4D97-AF65-F5344CB8AC3E}">
        <p14:creationId xmlns:p14="http://schemas.microsoft.com/office/powerpoint/2010/main" val="3016619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nfo@gmapf.org.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hyperlink" Target="https://mastercall.org.uk/contact/" TargetMode="External"/><Relationship Id="rId21" Type="http://schemas.openxmlformats.org/officeDocument/2006/relationships/image" Target="../media/image13.png"/><Relationship Id="rId7" Type="http://schemas.openxmlformats.org/officeDocument/2006/relationships/hyperlink" Target="https://www.respectforall.org.uk/" TargetMode="External"/><Relationship Id="rId12" Type="http://schemas.openxmlformats.org/officeDocument/2006/relationships/image" Target="../media/image6.png"/><Relationship Id="rId17" Type="http://schemas.openxmlformats.org/officeDocument/2006/relationships/image" Target="../media/image9.jpeg"/><Relationship Id="rId2" Type="http://schemas.openxmlformats.org/officeDocument/2006/relationships/notesSlide" Target="../notesSlides/notesSlide1.xml"/><Relationship Id="rId16" Type="http://schemas.openxmlformats.org/officeDocument/2006/relationships/hyperlink" Target="https://beingthere.org.uk/" TargetMode="External"/><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hyperlink" Target="https://socialadventures.org.uk/" TargetMode="External"/><Relationship Id="rId5" Type="http://schemas.openxmlformats.org/officeDocument/2006/relationships/hyperlink" Target="https://www.justpsychology.co.uk/" TargetMode="External"/><Relationship Id="rId15" Type="http://schemas.openxmlformats.org/officeDocument/2006/relationships/image" Target="../media/image8.png"/><Relationship Id="rId10" Type="http://schemas.openxmlformats.org/officeDocument/2006/relationships/image" Target="../media/image5.jpeg"/><Relationship Id="rId19"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hyperlink" Target="https://www.cahn.org.uk/" TargetMode="External"/><Relationship Id="rId14" Type="http://schemas.openxmlformats.org/officeDocument/2006/relationships/hyperlink" Target="https://talklistenchange.org.uk/" TargetMode="External"/><Relationship Id="rId22"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5578" y="240102"/>
            <a:ext cx="4643766" cy="123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58214" y="1660843"/>
            <a:ext cx="11104775" cy="4708981"/>
          </a:xfrm>
          <a:prstGeom prst="rect">
            <a:avLst/>
          </a:prstGeom>
          <a:noFill/>
        </p:spPr>
        <p:txBody>
          <a:bodyPr wrap="square" rtlCol="0">
            <a:spAutoFit/>
          </a:bodyPr>
          <a:lstStyle/>
          <a:p>
            <a:pPr algn="ctr"/>
            <a:r>
              <a:rPr lang="en-US" sz="4000" b="1" u="sng" dirty="0" smtClean="0">
                <a:solidFill>
                  <a:srgbClr val="0070C0"/>
                </a:solidFill>
                <a:latin typeface="Verdana" panose="020B0604030504040204" pitchFamily="34" charset="0"/>
                <a:ea typeface="Verdana" panose="020B0604030504040204" pitchFamily="34" charset="0"/>
              </a:rPr>
              <a:t>The </a:t>
            </a:r>
            <a:r>
              <a:rPr lang="en-US" sz="4000" b="1" u="sng" dirty="0">
                <a:solidFill>
                  <a:srgbClr val="0070C0"/>
                </a:solidFill>
                <a:latin typeface="Verdana" panose="020B0604030504040204" pitchFamily="34" charset="0"/>
                <a:ea typeface="Verdana" panose="020B0604030504040204" pitchFamily="34" charset="0"/>
              </a:rPr>
              <a:t>APC Convention - ‘Social Value: What is the point</a:t>
            </a:r>
            <a:r>
              <a:rPr lang="en-US" sz="4000" b="1" u="sng" dirty="0" smtClean="0">
                <a:solidFill>
                  <a:srgbClr val="0070C0"/>
                </a:solidFill>
                <a:latin typeface="Verdana" panose="020B0604030504040204" pitchFamily="34" charset="0"/>
                <a:ea typeface="Verdana" panose="020B0604030504040204" pitchFamily="34" charset="0"/>
              </a:rPr>
              <a:t>?’</a:t>
            </a:r>
          </a:p>
          <a:p>
            <a:pPr algn="ctr"/>
            <a:endParaRPr lang="en-GB" sz="4000" dirty="0" smtClean="0">
              <a:solidFill>
                <a:srgbClr val="0070C0"/>
              </a:solidFill>
              <a:latin typeface="Verdana" panose="020B0604030504040204" pitchFamily="34" charset="0"/>
              <a:ea typeface="Verdana" panose="020B0604030504040204" pitchFamily="34" charset="0"/>
            </a:endParaRPr>
          </a:p>
          <a:p>
            <a:pPr algn="ctr"/>
            <a:r>
              <a:rPr lang="en-GB" sz="3600" dirty="0" smtClean="0">
                <a:solidFill>
                  <a:srgbClr val="0070C0"/>
                </a:solidFill>
                <a:latin typeface="Verdana" panose="020B0604030504040204" pitchFamily="34" charset="0"/>
                <a:ea typeface="Verdana" panose="020B0604030504040204" pitchFamily="34" charset="0"/>
              </a:rPr>
              <a:t>Lunchtime Activities – Don’t forget to get a stamp from exhibitors and table hosts to be in with a chance of winning a Big Issue North goody bag filled with Christmas items designed by Stanley Chow! </a:t>
            </a:r>
            <a:endParaRPr lang="en-GB" sz="3600" dirty="0"/>
          </a:p>
        </p:txBody>
      </p:sp>
    </p:spTree>
    <p:extLst>
      <p:ext uri="{BB962C8B-B14F-4D97-AF65-F5344CB8AC3E}">
        <p14:creationId xmlns:p14="http://schemas.microsoft.com/office/powerpoint/2010/main" val="3539320010"/>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631" y="1006328"/>
            <a:ext cx="9887351" cy="3508653"/>
          </a:xfrm>
          <a:prstGeom prst="rect">
            <a:avLst/>
          </a:prstGeom>
        </p:spPr>
        <p:txBody>
          <a:bodyPr wrap="square">
            <a:spAutoFit/>
          </a:bodyPr>
          <a:lstStyle/>
          <a:p>
            <a:pPr marL="285750" indent="-285750">
              <a:buFont typeface="Arial" panose="020B0604020202020204" pitchFamily="34" charset="0"/>
              <a:buChar char="•"/>
            </a:pPr>
            <a:endParaRPr lang="en-GB" sz="2000" dirty="0" smtClean="0">
              <a:solidFill>
                <a:srgbClr val="0070C0"/>
              </a:solidFill>
              <a:latin typeface="Verdana" panose="020B0604030504040204" pitchFamily="34" charset="0"/>
              <a:ea typeface="Verdana" panose="020B0604030504040204" pitchFamily="34" charset="0"/>
            </a:endParaRPr>
          </a:p>
          <a:p>
            <a:pPr lvl="0"/>
            <a:endParaRPr lang="en-US" b="1" dirty="0" smtClean="0">
              <a:solidFill>
                <a:srgbClr val="0070C0"/>
              </a:solidFill>
              <a:latin typeface="Verdana" panose="020B0604030504040204" pitchFamily="34" charset="0"/>
              <a:ea typeface="Verdana" panose="020B0604030504040204" pitchFamily="34" charset="0"/>
            </a:endParaRPr>
          </a:p>
          <a:p>
            <a:pPr lvl="0" algn="ctr"/>
            <a:r>
              <a:rPr lang="en-GB" sz="2000" b="1" dirty="0" smtClean="0">
                <a:solidFill>
                  <a:srgbClr val="0070C0"/>
                </a:solidFill>
                <a:latin typeface="Verdana" panose="020B0604030504040204" pitchFamily="34" charset="0"/>
                <a:ea typeface="Verdana" panose="020B0604030504040204" pitchFamily="34" charset="0"/>
              </a:rPr>
              <a:t>Trafford’s Recovery Community</a:t>
            </a:r>
            <a:endParaRPr lang="en-GB" sz="2000" b="1" dirty="0" smtClean="0">
              <a:solidFill>
                <a:srgbClr val="0070C0"/>
              </a:solidFill>
              <a:latin typeface="Verdana" panose="020B0604030504040204" pitchFamily="34" charset="0"/>
              <a:ea typeface="Verdana" panose="020B0604030504040204" pitchFamily="34" charset="0"/>
            </a:endParaRPr>
          </a:p>
          <a:p>
            <a:pPr lvl="0" algn="ctr"/>
            <a:endParaRPr lang="en-US" dirty="0" smtClean="0">
              <a:solidFill>
                <a:srgbClr val="0070C0"/>
              </a:solidFill>
              <a:latin typeface="Verdana" panose="020B0604030504040204" pitchFamily="34" charset="0"/>
              <a:ea typeface="Verdana" panose="020B0604030504040204" pitchFamily="34" charset="0"/>
            </a:endParaRPr>
          </a:p>
          <a:p>
            <a:pPr algn="ctr"/>
            <a:r>
              <a:rPr lang="en-US" dirty="0" smtClean="0">
                <a:solidFill>
                  <a:srgbClr val="0070C0"/>
                </a:solidFill>
                <a:latin typeface="Verdana" panose="020B0604030504040204" pitchFamily="34" charset="0"/>
                <a:ea typeface="Verdana" panose="020B0604030504040204" pitchFamily="34" charset="0"/>
              </a:rPr>
              <a:t>Drop in here to learn about </a:t>
            </a:r>
            <a:r>
              <a:rPr lang="en-US" dirty="0" smtClean="0">
                <a:solidFill>
                  <a:srgbClr val="0070C0"/>
                </a:solidFill>
                <a:latin typeface="Verdana" panose="020B0604030504040204" pitchFamily="34" charset="0"/>
                <a:ea typeface="Verdana" panose="020B0604030504040204" pitchFamily="34" charset="0"/>
              </a:rPr>
              <a:t>how Trafford Community Collective and Trafford Council have come together to develop </a:t>
            </a:r>
            <a:r>
              <a:rPr lang="en-GB" dirty="0" smtClean="0">
                <a:solidFill>
                  <a:srgbClr val="0070C0"/>
                </a:solidFill>
                <a:latin typeface="Verdana" panose="020B0604030504040204" pitchFamily="34" charset="0"/>
                <a:ea typeface="Verdana" panose="020B0604030504040204" pitchFamily="34" charset="0"/>
              </a:rPr>
              <a:t>Trafford’s </a:t>
            </a:r>
            <a:r>
              <a:rPr lang="en-GB" dirty="0">
                <a:solidFill>
                  <a:srgbClr val="0070C0"/>
                </a:solidFill>
                <a:latin typeface="Verdana" panose="020B0604030504040204" pitchFamily="34" charset="0"/>
                <a:ea typeface="Verdana" panose="020B0604030504040204" pitchFamily="34" charset="0"/>
              </a:rPr>
              <a:t>Recovery </a:t>
            </a:r>
            <a:r>
              <a:rPr lang="en-GB" dirty="0" smtClean="0">
                <a:solidFill>
                  <a:srgbClr val="0070C0"/>
                </a:solidFill>
                <a:latin typeface="Verdana" panose="020B0604030504040204" pitchFamily="34" charset="0"/>
                <a:ea typeface="Verdana" panose="020B0604030504040204" pitchFamily="34" charset="0"/>
              </a:rPr>
              <a:t>Community for those affected by substance misuse</a:t>
            </a:r>
            <a:endParaRPr lang="en-GB" dirty="0">
              <a:solidFill>
                <a:srgbClr val="0070C0"/>
              </a:solidFill>
              <a:latin typeface="Verdana" panose="020B0604030504040204" pitchFamily="34" charset="0"/>
              <a:ea typeface="Verdana" panose="020B0604030504040204" pitchFamily="34" charset="0"/>
            </a:endParaRPr>
          </a:p>
          <a:p>
            <a:pPr lvl="0" algn="ctr"/>
            <a:endParaRPr lang="en-GB" dirty="0"/>
          </a:p>
          <a:p>
            <a:pPr marL="342900" indent="-34290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dirty="0"/>
          </a:p>
        </p:txBody>
      </p:sp>
      <p:sp>
        <p:nvSpPr>
          <p:cNvPr id="3" name="TextBox 2"/>
          <p:cNvSpPr txBox="1"/>
          <p:nvPr/>
        </p:nvSpPr>
        <p:spPr>
          <a:xfrm>
            <a:off x="611597" y="557867"/>
            <a:ext cx="7223760" cy="646331"/>
          </a:xfrm>
          <a:prstGeom prst="rect">
            <a:avLst/>
          </a:prstGeom>
          <a:noFill/>
        </p:spPr>
        <p:txBody>
          <a:bodyPr wrap="square" rtlCol="0">
            <a:spAutoFit/>
          </a:bodyPr>
          <a:lstStyle/>
          <a:p>
            <a:r>
              <a:rPr lang="en-GB" sz="3600" b="1" dirty="0" smtClean="0">
                <a:solidFill>
                  <a:srgbClr val="0070C0"/>
                </a:solidFill>
                <a:latin typeface="Verdana" panose="020B0604030504040204" pitchFamily="34" charset="0"/>
                <a:ea typeface="Verdana" panose="020B0604030504040204" pitchFamily="34" charset="0"/>
              </a:rPr>
              <a:t>The Ballroom – Table </a:t>
            </a:r>
            <a:r>
              <a:rPr lang="en-GB" sz="3600" b="1" dirty="0" smtClean="0">
                <a:solidFill>
                  <a:srgbClr val="0070C0"/>
                </a:solidFill>
                <a:latin typeface="Verdana" panose="020B0604030504040204" pitchFamily="34" charset="0"/>
                <a:ea typeface="Verdana" panose="020B0604030504040204" pitchFamily="34" charset="0"/>
              </a:rPr>
              <a:t>6</a:t>
            </a:r>
            <a:endParaRPr lang="en-GB" sz="3600" b="1" dirty="0">
              <a:solidFill>
                <a:srgbClr val="0070C0"/>
              </a:solidFill>
              <a:latin typeface="Verdana" panose="020B0604030504040204" pitchFamily="34" charset="0"/>
              <a:ea typeface="Verdana" panose="020B0604030504040204" pitchFamily="34" charset="0"/>
            </a:endParaRPr>
          </a:p>
        </p:txBody>
      </p:sp>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253" y="268010"/>
            <a:ext cx="4966922" cy="13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565236" y="5558155"/>
            <a:ext cx="2812070" cy="1323439"/>
          </a:xfrm>
          <a:prstGeom prst="rect">
            <a:avLst/>
          </a:prstGeom>
          <a:noFill/>
        </p:spPr>
        <p:txBody>
          <a:bodyPr wrap="square" rtlCol="0">
            <a:spAutoFit/>
          </a:bodyPr>
          <a:lstStyle/>
          <a:p>
            <a:pPr algn="ctr"/>
            <a:r>
              <a:rPr lang="en-GB" sz="1600" b="1" dirty="0" smtClean="0">
                <a:solidFill>
                  <a:srgbClr val="0070C0"/>
                </a:solidFill>
                <a:latin typeface="Verdana" panose="020B0604030504040204" pitchFamily="34" charset="0"/>
                <a:ea typeface="Verdana" panose="020B0604030504040204" pitchFamily="34" charset="0"/>
              </a:rPr>
              <a:t>Aimee Hodgkinson – Public Health Commissioning Manager – Drugs and Alcohol</a:t>
            </a:r>
            <a:endParaRPr lang="en-GB" sz="1600" b="1" dirty="0">
              <a:solidFill>
                <a:srgbClr val="0070C0"/>
              </a:solidFill>
              <a:latin typeface="Verdana" panose="020B0604030504040204" pitchFamily="34" charset="0"/>
              <a:ea typeface="Verdana" panose="020B0604030504040204" pitchFamily="34" charset="0"/>
            </a:endParaRPr>
          </a:p>
        </p:txBody>
      </p:sp>
      <p:sp>
        <p:nvSpPr>
          <p:cNvPr id="6" name="Rectangle 5"/>
          <p:cNvSpPr/>
          <p:nvPr/>
        </p:nvSpPr>
        <p:spPr>
          <a:xfrm>
            <a:off x="6207760" y="5558155"/>
            <a:ext cx="3680586" cy="646331"/>
          </a:xfrm>
          <a:prstGeom prst="rect">
            <a:avLst/>
          </a:prstGeom>
        </p:spPr>
        <p:txBody>
          <a:bodyPr wrap="square">
            <a:spAutoFit/>
          </a:bodyPr>
          <a:lstStyle/>
          <a:p>
            <a:pPr algn="ctr"/>
            <a:r>
              <a:rPr lang="en-US" b="1" dirty="0" smtClean="0">
                <a:solidFill>
                  <a:srgbClr val="0070C0"/>
                </a:solidFill>
                <a:latin typeface="Verdana" panose="020B0604030504040204" pitchFamily="34" charset="0"/>
                <a:ea typeface="Verdana" panose="020B0604030504040204" pitchFamily="34" charset="0"/>
              </a:rPr>
              <a:t>Verity Gardner – Recovery Community Facilitator  </a:t>
            </a:r>
            <a:endParaRPr lang="en-GB" b="1" dirty="0">
              <a:solidFill>
                <a:srgbClr val="0070C0"/>
              </a:solidFill>
              <a:latin typeface="Verdana" panose="020B0604030504040204" pitchFamily="34" charset="0"/>
              <a:ea typeface="Verdana" panose="020B0604030504040204" pitchFamily="34" charset="0"/>
            </a:endParaRPr>
          </a:p>
        </p:txBody>
      </p:sp>
      <p:pic>
        <p:nvPicPr>
          <p:cNvPr id="2" name="Picture 1"/>
          <p:cNvPicPr>
            <a:picLocks noChangeAspect="1"/>
          </p:cNvPicPr>
          <p:nvPr/>
        </p:nvPicPr>
        <p:blipFill>
          <a:blip r:embed="rId3"/>
          <a:stretch>
            <a:fillRect/>
          </a:stretch>
        </p:blipFill>
        <p:spPr>
          <a:xfrm>
            <a:off x="2965286" y="3249642"/>
            <a:ext cx="2144818" cy="2188890"/>
          </a:xfrm>
          <a:prstGeom prst="rect">
            <a:avLst/>
          </a:prstGeom>
        </p:spPr>
      </p:pic>
    </p:spTree>
    <p:extLst>
      <p:ext uri="{BB962C8B-B14F-4D97-AF65-F5344CB8AC3E}">
        <p14:creationId xmlns:p14="http://schemas.microsoft.com/office/powerpoint/2010/main" val="438334698"/>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631" y="1006328"/>
            <a:ext cx="9887351" cy="3231654"/>
          </a:xfrm>
          <a:prstGeom prst="rect">
            <a:avLst/>
          </a:prstGeom>
        </p:spPr>
        <p:txBody>
          <a:bodyPr wrap="square">
            <a:spAutoFit/>
          </a:bodyPr>
          <a:lstStyle/>
          <a:p>
            <a:pPr marL="285750" indent="-285750">
              <a:buFont typeface="Arial" panose="020B0604020202020204" pitchFamily="34" charset="0"/>
              <a:buChar char="•"/>
            </a:pPr>
            <a:endParaRPr lang="en-GB" sz="2000" dirty="0" smtClean="0">
              <a:solidFill>
                <a:srgbClr val="0070C0"/>
              </a:solidFill>
              <a:latin typeface="Verdana" panose="020B0604030504040204" pitchFamily="34" charset="0"/>
              <a:ea typeface="Verdana" panose="020B0604030504040204" pitchFamily="34" charset="0"/>
            </a:endParaRPr>
          </a:p>
          <a:p>
            <a:pPr lvl="0"/>
            <a:endParaRPr lang="en-US" b="1" dirty="0" smtClean="0">
              <a:solidFill>
                <a:srgbClr val="0070C0"/>
              </a:solidFill>
              <a:latin typeface="Verdana" panose="020B0604030504040204" pitchFamily="34" charset="0"/>
              <a:ea typeface="Verdana" panose="020B0604030504040204" pitchFamily="34" charset="0"/>
            </a:endParaRPr>
          </a:p>
          <a:p>
            <a:pPr lvl="0" algn="ctr"/>
            <a:r>
              <a:rPr lang="en-GB" sz="2000" b="1" dirty="0" smtClean="0">
                <a:solidFill>
                  <a:srgbClr val="0070C0"/>
                </a:solidFill>
                <a:latin typeface="Verdana" panose="020B0604030504040204" pitchFamily="34" charset="0"/>
                <a:ea typeface="Verdana" panose="020B0604030504040204" pitchFamily="34" charset="0"/>
              </a:rPr>
              <a:t>Trafford’s Social Value Initiative</a:t>
            </a:r>
            <a:endParaRPr lang="en-GB" sz="2000" b="1" dirty="0" smtClean="0">
              <a:solidFill>
                <a:srgbClr val="0070C0"/>
              </a:solidFill>
              <a:latin typeface="Verdana" panose="020B0604030504040204" pitchFamily="34" charset="0"/>
              <a:ea typeface="Verdana" panose="020B0604030504040204" pitchFamily="34" charset="0"/>
            </a:endParaRPr>
          </a:p>
          <a:p>
            <a:pPr lvl="0" algn="ctr"/>
            <a:endParaRPr lang="en-US" dirty="0" smtClean="0">
              <a:solidFill>
                <a:srgbClr val="0070C0"/>
              </a:solidFill>
              <a:latin typeface="Verdana" panose="020B0604030504040204" pitchFamily="34" charset="0"/>
              <a:ea typeface="Verdana" panose="020B0604030504040204" pitchFamily="34" charset="0"/>
            </a:endParaRPr>
          </a:p>
          <a:p>
            <a:pPr algn="ctr"/>
            <a:r>
              <a:rPr lang="en-US" dirty="0" smtClean="0">
                <a:solidFill>
                  <a:srgbClr val="0070C0"/>
                </a:solidFill>
                <a:latin typeface="Verdana" panose="020B0604030504040204" pitchFamily="34" charset="0"/>
                <a:ea typeface="Verdana" panose="020B0604030504040204" pitchFamily="34" charset="0"/>
              </a:rPr>
              <a:t>Drop in here to learn about </a:t>
            </a:r>
            <a:r>
              <a:rPr lang="en-US" dirty="0" smtClean="0">
                <a:solidFill>
                  <a:srgbClr val="0070C0"/>
                </a:solidFill>
                <a:latin typeface="Verdana" panose="020B0604030504040204" pitchFamily="34" charset="0"/>
                <a:ea typeface="Verdana" panose="020B0604030504040204" pitchFamily="34" charset="0"/>
              </a:rPr>
              <a:t>how Trafford Community Collective and Trafford Council have come together to embed Social Value throughout their </a:t>
            </a:r>
            <a:r>
              <a:rPr lang="en-US" dirty="0" err="1" smtClean="0">
                <a:solidFill>
                  <a:srgbClr val="0070C0"/>
                </a:solidFill>
                <a:latin typeface="Verdana" panose="020B0604030504040204" pitchFamily="34" charset="0"/>
                <a:ea typeface="Verdana" panose="020B0604030504040204" pitchFamily="34" charset="0"/>
              </a:rPr>
              <a:t>organisations</a:t>
            </a:r>
            <a:r>
              <a:rPr lang="en-US" dirty="0" smtClean="0">
                <a:solidFill>
                  <a:srgbClr val="0070C0"/>
                </a:solidFill>
                <a:latin typeface="Verdana" panose="020B0604030504040204" pitchFamily="34" charset="0"/>
                <a:ea typeface="Verdana" panose="020B0604030504040204" pitchFamily="34" charset="0"/>
              </a:rPr>
              <a:t> and supply chains</a:t>
            </a:r>
            <a:endParaRPr lang="en-GB" dirty="0"/>
          </a:p>
          <a:p>
            <a:pPr marL="342900" indent="-34290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dirty="0"/>
          </a:p>
        </p:txBody>
      </p:sp>
      <p:sp>
        <p:nvSpPr>
          <p:cNvPr id="3" name="TextBox 2"/>
          <p:cNvSpPr txBox="1"/>
          <p:nvPr/>
        </p:nvSpPr>
        <p:spPr>
          <a:xfrm>
            <a:off x="611597" y="557867"/>
            <a:ext cx="7223760" cy="646331"/>
          </a:xfrm>
          <a:prstGeom prst="rect">
            <a:avLst/>
          </a:prstGeom>
          <a:noFill/>
        </p:spPr>
        <p:txBody>
          <a:bodyPr wrap="square" rtlCol="0">
            <a:spAutoFit/>
          </a:bodyPr>
          <a:lstStyle/>
          <a:p>
            <a:r>
              <a:rPr lang="en-GB" sz="3600" b="1" dirty="0" smtClean="0">
                <a:solidFill>
                  <a:srgbClr val="0070C0"/>
                </a:solidFill>
                <a:latin typeface="Verdana" panose="020B0604030504040204" pitchFamily="34" charset="0"/>
                <a:ea typeface="Verdana" panose="020B0604030504040204" pitchFamily="34" charset="0"/>
              </a:rPr>
              <a:t>The Ballroom – Table </a:t>
            </a:r>
            <a:r>
              <a:rPr lang="en-GB" sz="3600" b="1" dirty="0">
                <a:solidFill>
                  <a:srgbClr val="0070C0"/>
                </a:solidFill>
                <a:latin typeface="Verdana" panose="020B0604030504040204" pitchFamily="34" charset="0"/>
                <a:ea typeface="Verdana" panose="020B0604030504040204" pitchFamily="34" charset="0"/>
              </a:rPr>
              <a:t>7</a:t>
            </a:r>
            <a:endParaRPr lang="en-GB" sz="3600" b="1" dirty="0">
              <a:solidFill>
                <a:srgbClr val="0070C0"/>
              </a:solidFill>
              <a:latin typeface="Verdana" panose="020B0604030504040204" pitchFamily="34" charset="0"/>
              <a:ea typeface="Verdana" panose="020B0604030504040204" pitchFamily="34" charset="0"/>
            </a:endParaRPr>
          </a:p>
        </p:txBody>
      </p:sp>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253" y="268010"/>
            <a:ext cx="4966922" cy="13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565236" y="5558155"/>
            <a:ext cx="2812070" cy="1077218"/>
          </a:xfrm>
          <a:prstGeom prst="rect">
            <a:avLst/>
          </a:prstGeom>
          <a:noFill/>
        </p:spPr>
        <p:txBody>
          <a:bodyPr wrap="square" rtlCol="0">
            <a:spAutoFit/>
          </a:bodyPr>
          <a:lstStyle/>
          <a:p>
            <a:pPr algn="ctr"/>
            <a:r>
              <a:rPr lang="en-GB" sz="1600" b="1" dirty="0" smtClean="0">
                <a:solidFill>
                  <a:srgbClr val="0070C0"/>
                </a:solidFill>
                <a:latin typeface="Verdana" panose="020B0604030504040204" pitchFamily="34" charset="0"/>
                <a:ea typeface="Verdana" panose="020B0604030504040204" pitchFamily="34" charset="0"/>
              </a:rPr>
              <a:t>Caroline Lewis – Social Value Coordinator Trafford Council</a:t>
            </a:r>
            <a:endParaRPr lang="en-GB" sz="1600" b="1" dirty="0">
              <a:solidFill>
                <a:srgbClr val="0070C0"/>
              </a:solidFill>
              <a:latin typeface="Verdana" panose="020B0604030504040204" pitchFamily="34" charset="0"/>
              <a:ea typeface="Verdana" panose="020B0604030504040204" pitchFamily="34" charset="0"/>
            </a:endParaRPr>
          </a:p>
        </p:txBody>
      </p:sp>
      <p:sp>
        <p:nvSpPr>
          <p:cNvPr id="6" name="Rectangle 5"/>
          <p:cNvSpPr/>
          <p:nvPr/>
        </p:nvSpPr>
        <p:spPr>
          <a:xfrm>
            <a:off x="6207760" y="5558155"/>
            <a:ext cx="3680586" cy="923330"/>
          </a:xfrm>
          <a:prstGeom prst="rect">
            <a:avLst/>
          </a:prstGeom>
        </p:spPr>
        <p:txBody>
          <a:bodyPr wrap="square">
            <a:spAutoFit/>
          </a:bodyPr>
          <a:lstStyle/>
          <a:p>
            <a:pPr algn="ctr"/>
            <a:r>
              <a:rPr lang="en-US" b="1" dirty="0" smtClean="0">
                <a:solidFill>
                  <a:srgbClr val="0070C0"/>
                </a:solidFill>
                <a:latin typeface="Verdana" panose="020B0604030504040204" pitchFamily="34" charset="0"/>
                <a:ea typeface="Verdana" panose="020B0604030504040204" pitchFamily="34" charset="0"/>
              </a:rPr>
              <a:t>Simon Locke – Deputy Chief Exec Trafford </a:t>
            </a:r>
            <a:r>
              <a:rPr lang="en-US" b="1" dirty="0" err="1" smtClean="0">
                <a:solidFill>
                  <a:srgbClr val="0070C0"/>
                </a:solidFill>
                <a:latin typeface="Verdana" panose="020B0604030504040204" pitchFamily="34" charset="0"/>
                <a:ea typeface="Verdana" panose="020B0604030504040204" pitchFamily="34" charset="0"/>
              </a:rPr>
              <a:t>Carers</a:t>
            </a:r>
            <a:r>
              <a:rPr lang="en-US" b="1" dirty="0" smtClean="0">
                <a:solidFill>
                  <a:srgbClr val="0070C0"/>
                </a:solidFill>
                <a:latin typeface="Verdana" panose="020B0604030504040204" pitchFamily="34" charset="0"/>
                <a:ea typeface="Verdana" panose="020B0604030504040204" pitchFamily="34" charset="0"/>
              </a:rPr>
              <a:t> Centre </a:t>
            </a:r>
            <a:endParaRPr lang="en-GB" b="1" dirty="0">
              <a:solidFill>
                <a:srgbClr val="0070C0"/>
              </a:solidFill>
              <a:latin typeface="Verdana" panose="020B0604030504040204" pitchFamily="34" charset="0"/>
              <a:ea typeface="Verdana" panose="020B0604030504040204" pitchFamily="34" charset="0"/>
            </a:endParaRPr>
          </a:p>
        </p:txBody>
      </p:sp>
      <p:pic>
        <p:nvPicPr>
          <p:cNvPr id="1026" name="Picture 2" descr="Caroline Lew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771" y="337185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6882857" y="3371850"/>
            <a:ext cx="1905000" cy="1905000"/>
          </a:xfrm>
          <a:prstGeom prst="rect">
            <a:avLst/>
          </a:prstGeom>
        </p:spPr>
      </p:pic>
    </p:spTree>
    <p:extLst>
      <p:ext uri="{BB962C8B-B14F-4D97-AF65-F5344CB8AC3E}">
        <p14:creationId xmlns:p14="http://schemas.microsoft.com/office/powerpoint/2010/main" val="3125143800"/>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6373" y="1867756"/>
            <a:ext cx="5241305" cy="4401205"/>
          </a:xfrm>
          <a:prstGeom prst="rect">
            <a:avLst/>
          </a:prstGeom>
        </p:spPr>
        <p:txBody>
          <a:bodyPr wrap="square">
            <a:spAutoFit/>
          </a:bodyPr>
          <a:lstStyle/>
          <a:p>
            <a:pPr marL="285750" indent="-285750">
              <a:buFont typeface="Arial" panose="020B0604020202020204" pitchFamily="34" charset="0"/>
              <a:buChar char="•"/>
            </a:pPr>
            <a:endParaRPr lang="en-GB" sz="2000" dirty="0" smtClean="0">
              <a:solidFill>
                <a:srgbClr val="0070C0"/>
              </a:solidFill>
              <a:latin typeface="Verdana" panose="020B0604030504040204" pitchFamily="34" charset="0"/>
              <a:ea typeface="Verdana" panose="020B0604030504040204" pitchFamily="34" charset="0"/>
            </a:endParaRPr>
          </a:p>
          <a:p>
            <a:pPr lvl="0"/>
            <a:endParaRPr lang="en-US" b="1" dirty="0" smtClean="0">
              <a:solidFill>
                <a:srgbClr val="0070C0"/>
              </a:solidFill>
              <a:latin typeface="Verdana" panose="020B0604030504040204" pitchFamily="34" charset="0"/>
              <a:ea typeface="Verdana" panose="020B0604030504040204" pitchFamily="34" charset="0"/>
            </a:endParaRPr>
          </a:p>
          <a:p>
            <a:pPr lvl="0"/>
            <a:r>
              <a:rPr lang="en-US" sz="2400" b="1" dirty="0" smtClean="0">
                <a:solidFill>
                  <a:srgbClr val="0070C0"/>
                </a:solidFill>
                <a:latin typeface="Verdana" panose="020B0604030504040204" pitchFamily="34" charset="0"/>
                <a:ea typeface="Verdana" panose="020B0604030504040204" pitchFamily="34" charset="0"/>
              </a:rPr>
              <a:t>Crafting for mindfulness</a:t>
            </a:r>
          </a:p>
          <a:p>
            <a:endParaRPr lang="en-GB" dirty="0" smtClean="0">
              <a:solidFill>
                <a:srgbClr val="0070C0"/>
              </a:solidFill>
              <a:latin typeface="Verdana" panose="020B0604030504040204" pitchFamily="34" charset="0"/>
              <a:ea typeface="Verdana" panose="020B0604030504040204" pitchFamily="34" charset="0"/>
            </a:endParaRPr>
          </a:p>
          <a:p>
            <a:r>
              <a:rPr lang="en-GB" dirty="0">
                <a:solidFill>
                  <a:srgbClr val="0070C0"/>
                </a:solidFill>
                <a:latin typeface="Verdana" panose="020B0604030504040204" pitchFamily="34" charset="0"/>
                <a:ea typeface="Verdana" panose="020B0604030504040204" pitchFamily="34" charset="0"/>
              </a:rPr>
              <a:t>The APC’s very own Ayisatu Oladunni will be hosting creative activities to help us learn simple techniques to practice mindfulness that can help manage mental health in a world that is so often overwhelming.</a:t>
            </a:r>
          </a:p>
          <a:p>
            <a:pPr lvl="0"/>
            <a:endParaRPr lang="en-GB" dirty="0"/>
          </a:p>
          <a:p>
            <a:pPr marL="342900" indent="-34290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dirty="0"/>
          </a:p>
        </p:txBody>
      </p:sp>
      <p:sp>
        <p:nvSpPr>
          <p:cNvPr id="3" name="TextBox 2"/>
          <p:cNvSpPr txBox="1"/>
          <p:nvPr/>
        </p:nvSpPr>
        <p:spPr>
          <a:xfrm>
            <a:off x="433632" y="612742"/>
            <a:ext cx="6326224" cy="646331"/>
          </a:xfrm>
          <a:prstGeom prst="rect">
            <a:avLst/>
          </a:prstGeom>
          <a:noFill/>
        </p:spPr>
        <p:txBody>
          <a:bodyPr wrap="square" rtlCol="0">
            <a:spAutoFit/>
          </a:bodyPr>
          <a:lstStyle/>
          <a:p>
            <a:r>
              <a:rPr lang="en-GB" sz="3600" b="1" dirty="0" smtClean="0">
                <a:solidFill>
                  <a:srgbClr val="0070C0"/>
                </a:solidFill>
                <a:latin typeface="Verdana" panose="020B0604030504040204" pitchFamily="34" charset="0"/>
                <a:ea typeface="Verdana" panose="020B0604030504040204" pitchFamily="34" charset="0"/>
              </a:rPr>
              <a:t>The Ballroom – Table </a:t>
            </a:r>
            <a:r>
              <a:rPr lang="en-GB" sz="3600" b="1" dirty="0" smtClean="0">
                <a:solidFill>
                  <a:srgbClr val="0070C0"/>
                </a:solidFill>
                <a:latin typeface="Verdana" panose="020B0604030504040204" pitchFamily="34" charset="0"/>
                <a:ea typeface="Verdana" panose="020B0604030504040204" pitchFamily="34" charset="0"/>
              </a:rPr>
              <a:t>8</a:t>
            </a:r>
            <a:endParaRPr lang="en-GB" sz="3600" b="1" dirty="0">
              <a:solidFill>
                <a:srgbClr val="0070C0"/>
              </a:solidFill>
              <a:latin typeface="Verdana" panose="020B0604030504040204" pitchFamily="34" charset="0"/>
              <a:ea typeface="Verdana" panose="020B0604030504040204" pitchFamily="34" charset="0"/>
            </a:endParaRPr>
          </a:p>
        </p:txBody>
      </p:sp>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253" y="268010"/>
            <a:ext cx="4966922" cy="13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7583983" y="5222521"/>
            <a:ext cx="2257707" cy="954107"/>
          </a:xfrm>
          <a:prstGeom prst="rect">
            <a:avLst/>
          </a:prstGeom>
          <a:noFill/>
        </p:spPr>
        <p:txBody>
          <a:bodyPr wrap="square" rtlCol="0">
            <a:spAutoFit/>
          </a:bodyPr>
          <a:lstStyle/>
          <a:p>
            <a:pPr algn="ctr"/>
            <a:r>
              <a:rPr lang="en-GB" sz="2800" b="1" dirty="0" smtClean="0">
                <a:solidFill>
                  <a:srgbClr val="0070C0"/>
                </a:solidFill>
                <a:latin typeface="Verdana" panose="020B0604030504040204" pitchFamily="34" charset="0"/>
                <a:ea typeface="Verdana" panose="020B0604030504040204" pitchFamily="34" charset="0"/>
              </a:rPr>
              <a:t>Ayisatu Oladunni </a:t>
            </a:r>
            <a:endParaRPr lang="en-GB" sz="2800" b="1" dirty="0">
              <a:solidFill>
                <a:srgbClr val="0070C0"/>
              </a:solidFill>
              <a:latin typeface="Verdana" panose="020B0604030504040204" pitchFamily="34" charset="0"/>
              <a:ea typeface="Verdana" panose="020B0604030504040204" pitchFamily="34" charset="0"/>
            </a:endParaRPr>
          </a:p>
        </p:txBody>
      </p:sp>
      <p:pic>
        <p:nvPicPr>
          <p:cNvPr id="12" name="Picture 11"/>
          <p:cNvPicPr>
            <a:picLocks noChangeAspect="1"/>
          </p:cNvPicPr>
          <p:nvPr/>
        </p:nvPicPr>
        <p:blipFill>
          <a:blip r:embed="rId3"/>
          <a:stretch>
            <a:fillRect/>
          </a:stretch>
        </p:blipFill>
        <p:spPr>
          <a:xfrm>
            <a:off x="7376702" y="2267498"/>
            <a:ext cx="2672271" cy="2672271"/>
          </a:xfrm>
          <a:prstGeom prst="rect">
            <a:avLst/>
          </a:prstGeom>
        </p:spPr>
      </p:pic>
    </p:spTree>
    <p:extLst>
      <p:ext uri="{BB962C8B-B14F-4D97-AF65-F5344CB8AC3E}">
        <p14:creationId xmlns:p14="http://schemas.microsoft.com/office/powerpoint/2010/main" val="1206113981"/>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6436" y="1113612"/>
            <a:ext cx="5929461" cy="6524863"/>
          </a:xfrm>
          <a:prstGeom prst="rect">
            <a:avLst/>
          </a:prstGeom>
        </p:spPr>
        <p:txBody>
          <a:bodyPr wrap="square">
            <a:spAutoFit/>
          </a:bodyPr>
          <a:lstStyle/>
          <a:p>
            <a:pPr marL="285750" indent="-285750">
              <a:buFont typeface="Arial" panose="020B0604020202020204" pitchFamily="34" charset="0"/>
              <a:buChar char="•"/>
            </a:pPr>
            <a:endParaRPr lang="en-GB" sz="2000" dirty="0" smtClean="0">
              <a:solidFill>
                <a:srgbClr val="0070C0"/>
              </a:solidFill>
              <a:latin typeface="Verdana" panose="020B0604030504040204" pitchFamily="34" charset="0"/>
              <a:ea typeface="Verdana" panose="020B0604030504040204" pitchFamily="34" charset="0"/>
            </a:endParaRPr>
          </a:p>
          <a:p>
            <a:pPr lvl="0"/>
            <a:endParaRPr lang="en-US" b="1" dirty="0" smtClean="0">
              <a:solidFill>
                <a:srgbClr val="0070C0"/>
              </a:solidFill>
              <a:latin typeface="Verdana" panose="020B0604030504040204" pitchFamily="34" charset="0"/>
              <a:ea typeface="Verdana" panose="020B0604030504040204" pitchFamily="34" charset="0"/>
            </a:endParaRPr>
          </a:p>
          <a:p>
            <a:pPr lvl="0"/>
            <a:r>
              <a:rPr lang="en-GB" b="1" dirty="0">
                <a:solidFill>
                  <a:srgbClr val="0070C0"/>
                </a:solidFill>
                <a:latin typeface="Verdana" panose="020B0604030504040204" pitchFamily="34" charset="0"/>
                <a:ea typeface="Verdana" panose="020B0604030504040204" pitchFamily="34" charset="0"/>
              </a:rPr>
              <a:t>Exploring T-Levels and placement opportunities for young people </a:t>
            </a:r>
            <a:endParaRPr lang="en-GB" dirty="0" smtClean="0">
              <a:solidFill>
                <a:srgbClr val="0070C0"/>
              </a:solidFill>
              <a:latin typeface="Verdana" panose="020B0604030504040204" pitchFamily="34" charset="0"/>
              <a:ea typeface="Verdana" panose="020B0604030504040204" pitchFamily="34" charset="0"/>
            </a:endParaRPr>
          </a:p>
          <a:p>
            <a:endParaRPr lang="en-GB" dirty="0" smtClean="0">
              <a:solidFill>
                <a:srgbClr val="0070C0"/>
              </a:solidFill>
              <a:latin typeface="Verdana" panose="020B0604030504040204" pitchFamily="34" charset="0"/>
              <a:ea typeface="Verdana" panose="020B0604030504040204" pitchFamily="34" charset="0"/>
            </a:endParaRPr>
          </a:p>
          <a:p>
            <a:r>
              <a:rPr lang="en-GB" dirty="0" smtClean="0">
                <a:solidFill>
                  <a:srgbClr val="0070C0"/>
                </a:solidFill>
                <a:latin typeface="Verdana" panose="020B0604030504040204" pitchFamily="34" charset="0"/>
                <a:ea typeface="Verdana" panose="020B0604030504040204" pitchFamily="34" charset="0"/>
              </a:rPr>
              <a:t>Following </a:t>
            </a:r>
            <a:r>
              <a:rPr lang="en-GB" dirty="0">
                <a:solidFill>
                  <a:srgbClr val="0070C0"/>
                </a:solidFill>
                <a:latin typeface="Verdana" panose="020B0604030504040204" pitchFamily="34" charset="0"/>
                <a:ea typeface="Verdana" panose="020B0604030504040204" pitchFamily="34" charset="0"/>
              </a:rPr>
              <a:t>a growth of momentum to engage with young people and communities and provide developmental opportunities to support them into work, as part of the sector’s civic responsibility. This session will:</a:t>
            </a:r>
            <a:br>
              <a:rPr lang="en-GB" dirty="0">
                <a:solidFill>
                  <a:srgbClr val="0070C0"/>
                </a:solidFill>
                <a:latin typeface="Verdana" panose="020B0604030504040204" pitchFamily="34" charset="0"/>
                <a:ea typeface="Verdana" panose="020B0604030504040204" pitchFamily="34" charset="0"/>
              </a:rPr>
            </a:br>
            <a:r>
              <a:rPr lang="en-GB" dirty="0">
                <a:solidFill>
                  <a:srgbClr val="0070C0"/>
                </a:solidFill>
                <a:latin typeface="Verdana" panose="020B0604030504040204" pitchFamily="34" charset="0"/>
                <a:ea typeface="Verdana" panose="020B0604030504040204" pitchFamily="34" charset="0"/>
              </a:rPr>
              <a:t>a) provide an opportunity for you to find out more about a range of approaches to support this ambition and to strengthen your future workforce pipelines</a:t>
            </a:r>
            <a:br>
              <a:rPr lang="en-GB" dirty="0">
                <a:solidFill>
                  <a:srgbClr val="0070C0"/>
                </a:solidFill>
                <a:latin typeface="Verdana" panose="020B0604030504040204" pitchFamily="34" charset="0"/>
                <a:ea typeface="Verdana" panose="020B0604030504040204" pitchFamily="34" charset="0"/>
              </a:rPr>
            </a:br>
            <a:r>
              <a:rPr lang="en-GB" dirty="0">
                <a:solidFill>
                  <a:srgbClr val="0070C0"/>
                </a:solidFill>
                <a:latin typeface="Verdana" panose="020B0604030504040204" pitchFamily="34" charset="0"/>
                <a:ea typeface="Verdana" panose="020B0604030504040204" pitchFamily="34" charset="0"/>
              </a:rPr>
              <a:t>b) hear your views on the sectors readiness, barriers, and opportunities around these approaches, to inform future work in this space.</a:t>
            </a:r>
          </a:p>
          <a:p>
            <a:r>
              <a:rPr lang="en-GB" dirty="0"/>
              <a:t> </a:t>
            </a:r>
          </a:p>
          <a:p>
            <a:pPr lvl="0"/>
            <a:endParaRPr lang="en-GB" dirty="0"/>
          </a:p>
          <a:p>
            <a:pPr marL="342900" indent="-34290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dirty="0"/>
          </a:p>
        </p:txBody>
      </p:sp>
      <p:sp>
        <p:nvSpPr>
          <p:cNvPr id="3" name="TextBox 2"/>
          <p:cNvSpPr txBox="1"/>
          <p:nvPr/>
        </p:nvSpPr>
        <p:spPr>
          <a:xfrm>
            <a:off x="433632" y="612742"/>
            <a:ext cx="6326224" cy="646331"/>
          </a:xfrm>
          <a:prstGeom prst="rect">
            <a:avLst/>
          </a:prstGeom>
          <a:noFill/>
        </p:spPr>
        <p:txBody>
          <a:bodyPr wrap="square" rtlCol="0">
            <a:spAutoFit/>
          </a:bodyPr>
          <a:lstStyle/>
          <a:p>
            <a:r>
              <a:rPr lang="en-GB" sz="3600" b="1" dirty="0" smtClean="0">
                <a:solidFill>
                  <a:srgbClr val="0070C0"/>
                </a:solidFill>
                <a:latin typeface="Verdana" panose="020B0604030504040204" pitchFamily="34" charset="0"/>
                <a:ea typeface="Verdana" panose="020B0604030504040204" pitchFamily="34" charset="0"/>
              </a:rPr>
              <a:t>The Ballroom – Table </a:t>
            </a:r>
            <a:r>
              <a:rPr lang="en-GB" sz="3600" b="1" dirty="0" smtClean="0">
                <a:solidFill>
                  <a:srgbClr val="0070C0"/>
                </a:solidFill>
                <a:latin typeface="Verdana" panose="020B0604030504040204" pitchFamily="34" charset="0"/>
                <a:ea typeface="Verdana" panose="020B0604030504040204" pitchFamily="34" charset="0"/>
              </a:rPr>
              <a:t>9</a:t>
            </a:r>
            <a:endParaRPr lang="en-GB" sz="3600" b="1" dirty="0">
              <a:solidFill>
                <a:srgbClr val="0070C0"/>
              </a:solidFill>
              <a:latin typeface="Verdana" panose="020B0604030504040204" pitchFamily="34" charset="0"/>
              <a:ea typeface="Verdana" panose="020B0604030504040204" pitchFamily="34" charset="0"/>
            </a:endParaRPr>
          </a:p>
        </p:txBody>
      </p:sp>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253" y="268010"/>
            <a:ext cx="4966922" cy="13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243859" y="5194241"/>
            <a:ext cx="2257707" cy="954107"/>
          </a:xfrm>
          <a:prstGeom prst="rect">
            <a:avLst/>
          </a:prstGeom>
          <a:noFill/>
        </p:spPr>
        <p:txBody>
          <a:bodyPr wrap="square" rtlCol="0">
            <a:spAutoFit/>
          </a:bodyPr>
          <a:lstStyle/>
          <a:p>
            <a:pPr algn="ctr"/>
            <a:r>
              <a:rPr lang="en-GB" sz="2800" b="1" dirty="0" smtClean="0">
                <a:solidFill>
                  <a:srgbClr val="0070C0"/>
                </a:solidFill>
                <a:latin typeface="Verdana" panose="020B0604030504040204" pitchFamily="34" charset="0"/>
                <a:ea typeface="Verdana" panose="020B0604030504040204" pitchFamily="34" charset="0"/>
              </a:rPr>
              <a:t>Sue</a:t>
            </a:r>
          </a:p>
          <a:p>
            <a:pPr algn="ctr"/>
            <a:r>
              <a:rPr lang="en-GB" sz="2800" b="1" dirty="0" smtClean="0">
                <a:solidFill>
                  <a:srgbClr val="0070C0"/>
                </a:solidFill>
                <a:latin typeface="Verdana" panose="020B0604030504040204" pitchFamily="34" charset="0"/>
                <a:ea typeface="Verdana" panose="020B0604030504040204" pitchFamily="34" charset="0"/>
              </a:rPr>
              <a:t>Howard</a:t>
            </a:r>
            <a:endParaRPr lang="en-GB" sz="2800" b="1" dirty="0">
              <a:solidFill>
                <a:srgbClr val="0070C0"/>
              </a:solidFill>
              <a:latin typeface="Verdana" panose="020B0604030504040204" pitchFamily="34" charset="0"/>
              <a:ea typeface="Verdana" panose="020B0604030504040204" pitchFamily="34" charset="0"/>
            </a:endParaRPr>
          </a:p>
        </p:txBody>
      </p:sp>
      <p:pic>
        <p:nvPicPr>
          <p:cNvPr id="3074" name="Picture 2" descr="Sue How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1737" y="2158737"/>
            <a:ext cx="2778831" cy="277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951841"/>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2218" y="2116475"/>
            <a:ext cx="5929461" cy="4031873"/>
          </a:xfrm>
          <a:prstGeom prst="rect">
            <a:avLst/>
          </a:prstGeom>
        </p:spPr>
        <p:txBody>
          <a:bodyPr wrap="square">
            <a:spAutoFit/>
          </a:bodyPr>
          <a:lstStyle/>
          <a:p>
            <a:pPr marL="285750" indent="-285750">
              <a:buFont typeface="Arial" panose="020B0604020202020204" pitchFamily="34" charset="0"/>
              <a:buChar char="•"/>
            </a:pPr>
            <a:endParaRPr lang="en-GB" sz="2000" dirty="0" smtClean="0">
              <a:solidFill>
                <a:srgbClr val="0070C0"/>
              </a:solidFill>
              <a:latin typeface="Verdana" panose="020B0604030504040204" pitchFamily="34" charset="0"/>
              <a:ea typeface="Verdana" panose="020B0604030504040204" pitchFamily="34" charset="0"/>
            </a:endParaRPr>
          </a:p>
          <a:p>
            <a:pPr lvl="0"/>
            <a:endParaRPr lang="en-US" b="1" dirty="0" smtClean="0">
              <a:solidFill>
                <a:srgbClr val="0070C0"/>
              </a:solidFill>
              <a:latin typeface="Verdana" panose="020B0604030504040204" pitchFamily="34" charset="0"/>
              <a:ea typeface="Verdana" panose="020B0604030504040204" pitchFamily="34" charset="0"/>
            </a:endParaRPr>
          </a:p>
          <a:p>
            <a:pPr lvl="0"/>
            <a:r>
              <a:rPr lang="en-GB" b="1" dirty="0" smtClean="0">
                <a:solidFill>
                  <a:srgbClr val="0070C0"/>
                </a:solidFill>
                <a:latin typeface="Verdana" panose="020B0604030504040204" pitchFamily="34" charset="0"/>
                <a:ea typeface="Verdana" panose="020B0604030504040204" pitchFamily="34" charset="0"/>
              </a:rPr>
              <a:t>Meet E3M and learn about their work</a:t>
            </a:r>
            <a:endParaRPr lang="en-GB" dirty="0" smtClean="0">
              <a:solidFill>
                <a:srgbClr val="0070C0"/>
              </a:solidFill>
              <a:latin typeface="Verdana" panose="020B0604030504040204" pitchFamily="34" charset="0"/>
              <a:ea typeface="Verdana" panose="020B0604030504040204" pitchFamily="34" charset="0"/>
            </a:endParaRPr>
          </a:p>
          <a:p>
            <a:endParaRPr lang="en-GB" dirty="0" smtClean="0">
              <a:solidFill>
                <a:srgbClr val="0070C0"/>
              </a:solidFill>
              <a:latin typeface="Verdana" panose="020B0604030504040204" pitchFamily="34" charset="0"/>
              <a:ea typeface="Verdana" panose="020B0604030504040204" pitchFamily="34" charset="0"/>
            </a:endParaRPr>
          </a:p>
          <a:p>
            <a:r>
              <a:rPr lang="en-GB" dirty="0">
                <a:solidFill>
                  <a:srgbClr val="0070C0"/>
                </a:solidFill>
                <a:latin typeface="Verdana" panose="020B0604030504040204" pitchFamily="34" charset="0"/>
                <a:ea typeface="Verdana" panose="020B0604030504040204" pitchFamily="34" charset="0"/>
              </a:rPr>
              <a:t>Jonathan Bland </a:t>
            </a:r>
            <a:r>
              <a:rPr lang="en-GB" dirty="0" smtClean="0">
                <a:solidFill>
                  <a:srgbClr val="0070C0"/>
                </a:solidFill>
                <a:latin typeface="Verdana" panose="020B0604030504040204" pitchFamily="34" charset="0"/>
                <a:ea typeface="Verdana" panose="020B0604030504040204" pitchFamily="34" charset="0"/>
              </a:rPr>
              <a:t>(Founder of E3M) will </a:t>
            </a:r>
            <a:r>
              <a:rPr lang="en-GB" dirty="0">
                <a:solidFill>
                  <a:srgbClr val="0070C0"/>
                </a:solidFill>
                <a:latin typeface="Verdana" panose="020B0604030504040204" pitchFamily="34" charset="0"/>
                <a:ea typeface="Verdana" panose="020B0604030504040204" pitchFamily="34" charset="0"/>
              </a:rPr>
              <a:t>be hosting this drop in where you can learn about how E3M supports the growth and impact of social enterprises that trade in public service markets</a:t>
            </a:r>
          </a:p>
          <a:p>
            <a:r>
              <a:rPr lang="en-GB" dirty="0">
                <a:solidFill>
                  <a:srgbClr val="0070C0"/>
                </a:solidFill>
                <a:latin typeface="Verdana" panose="020B0604030504040204" pitchFamily="34" charset="0"/>
                <a:ea typeface="Verdana" panose="020B0604030504040204" pitchFamily="34" charset="0"/>
              </a:rPr>
              <a:t> </a:t>
            </a:r>
          </a:p>
          <a:p>
            <a:pPr lvl="0"/>
            <a:endParaRPr lang="en-GB" dirty="0">
              <a:solidFill>
                <a:srgbClr val="0070C0"/>
              </a:solidFill>
              <a:latin typeface="Verdana" panose="020B0604030504040204" pitchFamily="34" charset="0"/>
              <a:ea typeface="Verdana" panose="020B0604030504040204" pitchFamily="34" charset="0"/>
            </a:endParaRPr>
          </a:p>
          <a:p>
            <a:pPr marL="342900" indent="-34290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dirty="0"/>
          </a:p>
        </p:txBody>
      </p:sp>
      <p:sp>
        <p:nvSpPr>
          <p:cNvPr id="3" name="TextBox 2"/>
          <p:cNvSpPr txBox="1"/>
          <p:nvPr/>
        </p:nvSpPr>
        <p:spPr>
          <a:xfrm>
            <a:off x="433631" y="612742"/>
            <a:ext cx="6719643" cy="646331"/>
          </a:xfrm>
          <a:prstGeom prst="rect">
            <a:avLst/>
          </a:prstGeom>
          <a:noFill/>
        </p:spPr>
        <p:txBody>
          <a:bodyPr wrap="square" rtlCol="0">
            <a:spAutoFit/>
          </a:bodyPr>
          <a:lstStyle/>
          <a:p>
            <a:r>
              <a:rPr lang="en-GB" sz="3600" b="1" dirty="0" smtClean="0">
                <a:solidFill>
                  <a:srgbClr val="0070C0"/>
                </a:solidFill>
                <a:latin typeface="Verdana" panose="020B0604030504040204" pitchFamily="34" charset="0"/>
                <a:ea typeface="Verdana" panose="020B0604030504040204" pitchFamily="34" charset="0"/>
              </a:rPr>
              <a:t>The Ballroom – Table </a:t>
            </a:r>
            <a:r>
              <a:rPr lang="en-GB" sz="3600" b="1" dirty="0" smtClean="0">
                <a:solidFill>
                  <a:srgbClr val="0070C0"/>
                </a:solidFill>
                <a:latin typeface="Verdana" panose="020B0604030504040204" pitchFamily="34" charset="0"/>
                <a:ea typeface="Verdana" panose="020B0604030504040204" pitchFamily="34" charset="0"/>
              </a:rPr>
              <a:t>10</a:t>
            </a:r>
            <a:endParaRPr lang="en-GB" sz="3600" b="1" dirty="0">
              <a:solidFill>
                <a:srgbClr val="0070C0"/>
              </a:solidFill>
              <a:latin typeface="Verdana" panose="020B0604030504040204" pitchFamily="34" charset="0"/>
              <a:ea typeface="Verdana" panose="020B0604030504040204" pitchFamily="34" charset="0"/>
            </a:endParaRPr>
          </a:p>
        </p:txBody>
      </p:sp>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253" y="268010"/>
            <a:ext cx="4966922" cy="13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554944" y="5166033"/>
            <a:ext cx="2257707" cy="954107"/>
          </a:xfrm>
          <a:prstGeom prst="rect">
            <a:avLst/>
          </a:prstGeom>
          <a:noFill/>
        </p:spPr>
        <p:txBody>
          <a:bodyPr wrap="square" rtlCol="0">
            <a:spAutoFit/>
          </a:bodyPr>
          <a:lstStyle/>
          <a:p>
            <a:pPr algn="ctr"/>
            <a:r>
              <a:rPr lang="en-GB" sz="2800" b="1" dirty="0" smtClean="0">
                <a:solidFill>
                  <a:srgbClr val="0070C0"/>
                </a:solidFill>
                <a:latin typeface="Verdana" panose="020B0604030504040204" pitchFamily="34" charset="0"/>
                <a:ea typeface="Verdana" panose="020B0604030504040204" pitchFamily="34" charset="0"/>
              </a:rPr>
              <a:t>Jonathan Bland</a:t>
            </a:r>
            <a:endParaRPr lang="en-GB" sz="2800" b="1" dirty="0">
              <a:solidFill>
                <a:srgbClr val="0070C0"/>
              </a:solidFill>
              <a:latin typeface="Verdana" panose="020B0604030504040204" pitchFamily="34" charset="0"/>
              <a:ea typeface="Verdana" panose="020B0604030504040204" pitchFamily="34" charset="0"/>
            </a:endParaRPr>
          </a:p>
        </p:txBody>
      </p:sp>
      <p:pic>
        <p:nvPicPr>
          <p:cNvPr id="2" name="Picture 1"/>
          <p:cNvPicPr>
            <a:picLocks noChangeAspect="1"/>
          </p:cNvPicPr>
          <p:nvPr/>
        </p:nvPicPr>
        <p:blipFill>
          <a:blip r:embed="rId3"/>
          <a:stretch>
            <a:fillRect/>
          </a:stretch>
        </p:blipFill>
        <p:spPr>
          <a:xfrm>
            <a:off x="8137748" y="1993179"/>
            <a:ext cx="2795931" cy="2795931"/>
          </a:xfrm>
          <a:prstGeom prst="rect">
            <a:avLst/>
          </a:prstGeom>
        </p:spPr>
      </p:pic>
    </p:spTree>
    <p:extLst>
      <p:ext uri="{BB962C8B-B14F-4D97-AF65-F5344CB8AC3E}">
        <p14:creationId xmlns:p14="http://schemas.microsoft.com/office/powerpoint/2010/main" val="2341643330"/>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633" y="928029"/>
            <a:ext cx="3883844" cy="6524863"/>
          </a:xfrm>
          <a:prstGeom prst="rect">
            <a:avLst/>
          </a:prstGeom>
        </p:spPr>
        <p:txBody>
          <a:bodyPr wrap="square">
            <a:spAutoFit/>
          </a:bodyPr>
          <a:lstStyle/>
          <a:p>
            <a:pPr marL="285750" indent="-285750">
              <a:buFont typeface="Arial" panose="020B0604020202020204" pitchFamily="34" charset="0"/>
              <a:buChar char="•"/>
            </a:pPr>
            <a:endParaRPr lang="en-GB" sz="2000" dirty="0" smtClean="0">
              <a:solidFill>
                <a:srgbClr val="0070C0"/>
              </a:solidFill>
              <a:latin typeface="Verdana" panose="020B0604030504040204" pitchFamily="34" charset="0"/>
              <a:ea typeface="Verdana" panose="020B0604030504040204" pitchFamily="34" charset="0"/>
            </a:endParaRPr>
          </a:p>
          <a:p>
            <a:pPr lvl="0"/>
            <a:endParaRPr lang="en-US" b="1" dirty="0" smtClean="0">
              <a:solidFill>
                <a:srgbClr val="0070C0"/>
              </a:solidFill>
              <a:latin typeface="Verdana" panose="020B0604030504040204" pitchFamily="34" charset="0"/>
              <a:ea typeface="Verdana" panose="020B0604030504040204" pitchFamily="34" charset="0"/>
            </a:endParaRPr>
          </a:p>
          <a:p>
            <a:pPr lvl="0"/>
            <a:r>
              <a:rPr lang="en-GB" b="1" dirty="0" smtClean="0">
                <a:solidFill>
                  <a:srgbClr val="0070C0"/>
                </a:solidFill>
                <a:latin typeface="Verdana" panose="020B0604030504040204" pitchFamily="34" charset="0"/>
                <a:ea typeface="Verdana" panose="020B0604030504040204" pitchFamily="34" charset="0"/>
              </a:rPr>
              <a:t>Meet Social Enterprise UK and learn about their work</a:t>
            </a:r>
            <a:endParaRPr lang="en-GB" dirty="0" smtClean="0">
              <a:solidFill>
                <a:srgbClr val="0070C0"/>
              </a:solidFill>
              <a:latin typeface="Verdana" panose="020B0604030504040204" pitchFamily="34" charset="0"/>
              <a:ea typeface="Verdana" panose="020B0604030504040204" pitchFamily="34" charset="0"/>
            </a:endParaRPr>
          </a:p>
          <a:p>
            <a:endParaRPr lang="en-GB" dirty="0" smtClean="0">
              <a:solidFill>
                <a:srgbClr val="0070C0"/>
              </a:solidFill>
              <a:latin typeface="Verdana" panose="020B0604030504040204" pitchFamily="34" charset="0"/>
              <a:ea typeface="Verdana" panose="020B0604030504040204" pitchFamily="34" charset="0"/>
            </a:endParaRPr>
          </a:p>
          <a:p>
            <a:r>
              <a:rPr lang="en-GB" dirty="0">
                <a:solidFill>
                  <a:srgbClr val="0070C0"/>
                </a:solidFill>
                <a:latin typeface="Verdana" panose="020B0604030504040204" pitchFamily="34" charset="0"/>
                <a:ea typeface="Verdana" panose="020B0604030504040204" pitchFamily="34" charset="0"/>
              </a:rPr>
              <a:t> </a:t>
            </a:r>
          </a:p>
          <a:p>
            <a:r>
              <a:rPr lang="en-GB" dirty="0">
                <a:solidFill>
                  <a:srgbClr val="0070C0"/>
                </a:solidFill>
                <a:latin typeface="Verdana" panose="020B0604030504040204" pitchFamily="34" charset="0"/>
                <a:ea typeface="Verdana" panose="020B0604030504040204" pitchFamily="34" charset="0"/>
              </a:rPr>
              <a:t>Scott Darraugh and Dan Gregory will together host this table where you can learn about how and where Social Enterprise is advocating for businesses with a social purpose. Dan and </a:t>
            </a:r>
            <a:r>
              <a:rPr lang="en-GB" dirty="0" smtClean="0">
                <a:solidFill>
                  <a:srgbClr val="0070C0"/>
                </a:solidFill>
                <a:latin typeface="Verdana" panose="020B0604030504040204" pitchFamily="34" charset="0"/>
                <a:ea typeface="Verdana" panose="020B0604030504040204" pitchFamily="34" charset="0"/>
              </a:rPr>
              <a:t>Scott </a:t>
            </a:r>
            <a:r>
              <a:rPr lang="en-GB" dirty="0">
                <a:solidFill>
                  <a:srgbClr val="0070C0"/>
                </a:solidFill>
                <a:latin typeface="Verdana" panose="020B0604030504040204" pitchFamily="34" charset="0"/>
                <a:ea typeface="Verdana" panose="020B0604030504040204" pitchFamily="34" charset="0"/>
              </a:rPr>
              <a:t>will also be discussing the newly launched report </a:t>
            </a:r>
            <a:r>
              <a:rPr lang="en-GB" b="1" dirty="0">
                <a:solidFill>
                  <a:srgbClr val="0070C0"/>
                </a:solidFill>
                <a:latin typeface="Verdana" panose="020B0604030504040204" pitchFamily="34" charset="0"/>
                <a:ea typeface="Verdana" panose="020B0604030504040204" pitchFamily="34" charset="0"/>
              </a:rPr>
              <a:t>Ahead Of The Curve On Healthcare – Social Enterprises and The Government’s 10 Year Plan </a:t>
            </a:r>
            <a:endParaRPr lang="en-GB" dirty="0">
              <a:solidFill>
                <a:srgbClr val="0070C0"/>
              </a:solidFill>
              <a:latin typeface="Verdana" panose="020B0604030504040204" pitchFamily="34" charset="0"/>
              <a:ea typeface="Verdana" panose="020B0604030504040204" pitchFamily="34" charset="0"/>
            </a:endParaRPr>
          </a:p>
          <a:p>
            <a:pPr lvl="0"/>
            <a:endParaRPr lang="en-GB" dirty="0">
              <a:solidFill>
                <a:srgbClr val="0070C0"/>
              </a:solidFill>
              <a:latin typeface="Verdana" panose="020B0604030504040204" pitchFamily="34" charset="0"/>
              <a:ea typeface="Verdana" panose="020B0604030504040204" pitchFamily="34" charset="0"/>
            </a:endParaRPr>
          </a:p>
          <a:p>
            <a:pPr marL="342900" indent="-34290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dirty="0"/>
          </a:p>
        </p:txBody>
      </p:sp>
      <p:sp>
        <p:nvSpPr>
          <p:cNvPr id="3" name="TextBox 2"/>
          <p:cNvSpPr txBox="1"/>
          <p:nvPr/>
        </p:nvSpPr>
        <p:spPr>
          <a:xfrm>
            <a:off x="219075" y="612742"/>
            <a:ext cx="6540781" cy="646331"/>
          </a:xfrm>
          <a:prstGeom prst="rect">
            <a:avLst/>
          </a:prstGeom>
          <a:noFill/>
        </p:spPr>
        <p:txBody>
          <a:bodyPr wrap="square" rtlCol="0">
            <a:spAutoFit/>
          </a:bodyPr>
          <a:lstStyle/>
          <a:p>
            <a:r>
              <a:rPr lang="en-GB" sz="3600" b="1" dirty="0" smtClean="0">
                <a:solidFill>
                  <a:srgbClr val="0070C0"/>
                </a:solidFill>
                <a:latin typeface="Verdana" panose="020B0604030504040204" pitchFamily="34" charset="0"/>
                <a:ea typeface="Verdana" panose="020B0604030504040204" pitchFamily="34" charset="0"/>
              </a:rPr>
              <a:t>The Ballroom – Table </a:t>
            </a:r>
            <a:r>
              <a:rPr lang="en-GB" sz="3600" b="1" dirty="0" smtClean="0">
                <a:solidFill>
                  <a:srgbClr val="0070C0"/>
                </a:solidFill>
                <a:latin typeface="Verdana" panose="020B0604030504040204" pitchFamily="34" charset="0"/>
                <a:ea typeface="Verdana" panose="020B0604030504040204" pitchFamily="34" charset="0"/>
              </a:rPr>
              <a:t>11 </a:t>
            </a:r>
            <a:endParaRPr lang="en-GB" sz="3600" b="1" dirty="0">
              <a:solidFill>
                <a:srgbClr val="0070C0"/>
              </a:solidFill>
              <a:latin typeface="Verdana" panose="020B0604030504040204" pitchFamily="34" charset="0"/>
              <a:ea typeface="Verdana" panose="020B0604030504040204" pitchFamily="34" charset="0"/>
            </a:endParaRPr>
          </a:p>
        </p:txBody>
      </p:sp>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253" y="268010"/>
            <a:ext cx="4966922" cy="13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5558279" y="4788961"/>
            <a:ext cx="2257707" cy="954107"/>
          </a:xfrm>
          <a:prstGeom prst="rect">
            <a:avLst/>
          </a:prstGeom>
          <a:noFill/>
        </p:spPr>
        <p:txBody>
          <a:bodyPr wrap="square" rtlCol="0">
            <a:spAutoFit/>
          </a:bodyPr>
          <a:lstStyle/>
          <a:p>
            <a:pPr algn="ctr"/>
            <a:r>
              <a:rPr lang="en-GB" sz="2800" b="1" dirty="0" smtClean="0">
                <a:solidFill>
                  <a:srgbClr val="0070C0"/>
                </a:solidFill>
                <a:latin typeface="Verdana" panose="020B0604030504040204" pitchFamily="34" charset="0"/>
                <a:ea typeface="Verdana" panose="020B0604030504040204" pitchFamily="34" charset="0"/>
              </a:rPr>
              <a:t>Dan</a:t>
            </a:r>
          </a:p>
          <a:p>
            <a:pPr algn="ctr"/>
            <a:r>
              <a:rPr lang="en-GB" sz="2800" b="1" dirty="0" smtClean="0">
                <a:solidFill>
                  <a:srgbClr val="0070C0"/>
                </a:solidFill>
                <a:latin typeface="Verdana" panose="020B0604030504040204" pitchFamily="34" charset="0"/>
                <a:ea typeface="Verdana" panose="020B0604030504040204" pitchFamily="34" charset="0"/>
              </a:rPr>
              <a:t>Gregory</a:t>
            </a:r>
            <a:endParaRPr lang="en-GB" sz="2800" b="1" dirty="0">
              <a:solidFill>
                <a:srgbClr val="0070C0"/>
              </a:solidFill>
              <a:latin typeface="Verdana" panose="020B0604030504040204" pitchFamily="34" charset="0"/>
              <a:ea typeface="Verdana" panose="020B0604030504040204" pitchFamily="34" charset="0"/>
            </a:endParaRPr>
          </a:p>
        </p:txBody>
      </p:sp>
      <p:pic>
        <p:nvPicPr>
          <p:cNvPr id="6" name="Picture 5"/>
          <p:cNvPicPr>
            <a:picLocks noChangeAspect="1"/>
          </p:cNvPicPr>
          <p:nvPr/>
        </p:nvPicPr>
        <p:blipFill>
          <a:blip r:embed="rId3"/>
          <a:stretch>
            <a:fillRect/>
          </a:stretch>
        </p:blipFill>
        <p:spPr>
          <a:xfrm>
            <a:off x="5652547" y="2617902"/>
            <a:ext cx="1905000" cy="1905000"/>
          </a:xfrm>
          <a:prstGeom prst="rect">
            <a:avLst/>
          </a:prstGeom>
        </p:spPr>
      </p:pic>
      <p:pic>
        <p:nvPicPr>
          <p:cNvPr id="7" name="Picture 6"/>
          <p:cNvPicPr>
            <a:picLocks noChangeAspect="1"/>
          </p:cNvPicPr>
          <p:nvPr/>
        </p:nvPicPr>
        <p:blipFill>
          <a:blip r:embed="rId4"/>
          <a:stretch>
            <a:fillRect/>
          </a:stretch>
        </p:blipFill>
        <p:spPr>
          <a:xfrm>
            <a:off x="9277350" y="2617902"/>
            <a:ext cx="1905000" cy="1905000"/>
          </a:xfrm>
          <a:prstGeom prst="rect">
            <a:avLst/>
          </a:prstGeom>
        </p:spPr>
      </p:pic>
      <p:sp>
        <p:nvSpPr>
          <p:cNvPr id="9" name="TextBox 8"/>
          <p:cNvSpPr txBox="1"/>
          <p:nvPr/>
        </p:nvSpPr>
        <p:spPr>
          <a:xfrm>
            <a:off x="9100996" y="4788960"/>
            <a:ext cx="2257707" cy="954107"/>
          </a:xfrm>
          <a:prstGeom prst="rect">
            <a:avLst/>
          </a:prstGeom>
          <a:noFill/>
        </p:spPr>
        <p:txBody>
          <a:bodyPr wrap="square" rtlCol="0">
            <a:spAutoFit/>
          </a:bodyPr>
          <a:lstStyle/>
          <a:p>
            <a:pPr algn="ctr"/>
            <a:r>
              <a:rPr lang="en-GB" sz="2800" b="1" dirty="0" smtClean="0">
                <a:solidFill>
                  <a:srgbClr val="0070C0"/>
                </a:solidFill>
                <a:latin typeface="Verdana" panose="020B0604030504040204" pitchFamily="34" charset="0"/>
                <a:ea typeface="Verdana" panose="020B0604030504040204" pitchFamily="34" charset="0"/>
              </a:rPr>
              <a:t>Scott</a:t>
            </a:r>
          </a:p>
          <a:p>
            <a:pPr algn="ctr"/>
            <a:r>
              <a:rPr lang="en-GB" sz="2800" b="1" dirty="0" smtClean="0">
                <a:solidFill>
                  <a:srgbClr val="0070C0"/>
                </a:solidFill>
                <a:latin typeface="Verdana" panose="020B0604030504040204" pitchFamily="34" charset="0"/>
                <a:ea typeface="Verdana" panose="020B0604030504040204" pitchFamily="34" charset="0"/>
              </a:rPr>
              <a:t>Darraugh</a:t>
            </a:r>
            <a:endParaRPr lang="en-GB" sz="2800" b="1" dirty="0">
              <a:solidFill>
                <a:srgbClr val="0070C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99739732"/>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0395" y="2088267"/>
            <a:ext cx="5929461" cy="4031873"/>
          </a:xfrm>
          <a:prstGeom prst="rect">
            <a:avLst/>
          </a:prstGeom>
        </p:spPr>
        <p:txBody>
          <a:bodyPr wrap="square">
            <a:spAutoFit/>
          </a:bodyPr>
          <a:lstStyle/>
          <a:p>
            <a:pPr marL="285750" indent="-285750">
              <a:buFont typeface="Arial" panose="020B0604020202020204" pitchFamily="34" charset="0"/>
              <a:buChar char="•"/>
            </a:pPr>
            <a:endParaRPr lang="en-GB" sz="2000" dirty="0" smtClean="0">
              <a:solidFill>
                <a:srgbClr val="0070C0"/>
              </a:solidFill>
              <a:latin typeface="Verdana" panose="020B0604030504040204" pitchFamily="34" charset="0"/>
              <a:ea typeface="Verdana" panose="020B0604030504040204" pitchFamily="34" charset="0"/>
            </a:endParaRPr>
          </a:p>
          <a:p>
            <a:pPr lvl="0"/>
            <a:endParaRPr lang="en-US" b="1" dirty="0" smtClean="0">
              <a:solidFill>
                <a:srgbClr val="0070C0"/>
              </a:solidFill>
              <a:latin typeface="Verdana" panose="020B0604030504040204" pitchFamily="34" charset="0"/>
              <a:ea typeface="Verdana" panose="020B0604030504040204" pitchFamily="34" charset="0"/>
            </a:endParaRPr>
          </a:p>
          <a:p>
            <a:pPr lvl="0"/>
            <a:r>
              <a:rPr lang="en-GB" b="1" dirty="0" smtClean="0">
                <a:solidFill>
                  <a:srgbClr val="0070C0"/>
                </a:solidFill>
                <a:latin typeface="Verdana" panose="020B0604030504040204" pitchFamily="34" charset="0"/>
                <a:ea typeface="Verdana" panose="020B0604030504040204" pitchFamily="34" charset="0"/>
              </a:rPr>
              <a:t>Have your say on NHS GM’s new operating model</a:t>
            </a:r>
            <a:endParaRPr lang="en-GB" dirty="0" smtClean="0">
              <a:solidFill>
                <a:srgbClr val="0070C0"/>
              </a:solidFill>
              <a:latin typeface="Verdana" panose="020B0604030504040204" pitchFamily="34" charset="0"/>
              <a:ea typeface="Verdana" panose="020B0604030504040204" pitchFamily="34" charset="0"/>
            </a:endParaRPr>
          </a:p>
          <a:p>
            <a:endParaRPr lang="en-GB" dirty="0" smtClean="0">
              <a:solidFill>
                <a:srgbClr val="0070C0"/>
              </a:solidFill>
              <a:latin typeface="Verdana" panose="020B0604030504040204" pitchFamily="34" charset="0"/>
              <a:ea typeface="Verdana" panose="020B0604030504040204" pitchFamily="34" charset="0"/>
            </a:endParaRPr>
          </a:p>
          <a:p>
            <a:r>
              <a:rPr lang="en-GB" dirty="0">
                <a:solidFill>
                  <a:srgbClr val="0070C0"/>
                </a:solidFill>
                <a:latin typeface="Verdana" panose="020B0604030504040204" pitchFamily="34" charset="0"/>
                <a:ea typeface="Verdana" panose="020B0604030504040204" pitchFamily="34" charset="0"/>
              </a:rPr>
              <a:t>Deputy Chief Executive at NHS GM, Professor Colin Scales invites comment on the draft new operating model for NHS GM. </a:t>
            </a:r>
          </a:p>
          <a:p>
            <a:r>
              <a:rPr lang="en-GB" dirty="0">
                <a:solidFill>
                  <a:srgbClr val="0070C0"/>
                </a:solidFill>
                <a:latin typeface="Verdana" panose="020B0604030504040204" pitchFamily="34" charset="0"/>
                <a:ea typeface="Verdana" panose="020B0604030504040204" pitchFamily="34" charset="0"/>
              </a:rPr>
              <a:t> </a:t>
            </a:r>
          </a:p>
          <a:p>
            <a:pPr lvl="0"/>
            <a:endParaRPr lang="en-GB" dirty="0">
              <a:solidFill>
                <a:srgbClr val="0070C0"/>
              </a:solidFill>
              <a:latin typeface="Verdana" panose="020B0604030504040204" pitchFamily="34" charset="0"/>
              <a:ea typeface="Verdana" panose="020B0604030504040204" pitchFamily="34" charset="0"/>
            </a:endParaRPr>
          </a:p>
          <a:p>
            <a:pPr marL="342900" indent="-34290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dirty="0"/>
          </a:p>
        </p:txBody>
      </p:sp>
      <p:sp>
        <p:nvSpPr>
          <p:cNvPr id="3" name="TextBox 2"/>
          <p:cNvSpPr txBox="1"/>
          <p:nvPr/>
        </p:nvSpPr>
        <p:spPr>
          <a:xfrm>
            <a:off x="433632" y="612742"/>
            <a:ext cx="6719008" cy="646331"/>
          </a:xfrm>
          <a:prstGeom prst="rect">
            <a:avLst/>
          </a:prstGeom>
          <a:noFill/>
        </p:spPr>
        <p:txBody>
          <a:bodyPr wrap="square" rtlCol="0">
            <a:spAutoFit/>
          </a:bodyPr>
          <a:lstStyle/>
          <a:p>
            <a:r>
              <a:rPr lang="en-GB" sz="3600" b="1" dirty="0" smtClean="0">
                <a:solidFill>
                  <a:srgbClr val="0070C0"/>
                </a:solidFill>
                <a:latin typeface="Verdana" panose="020B0604030504040204" pitchFamily="34" charset="0"/>
                <a:ea typeface="Verdana" panose="020B0604030504040204" pitchFamily="34" charset="0"/>
              </a:rPr>
              <a:t>The Ballroom – Table </a:t>
            </a:r>
            <a:r>
              <a:rPr lang="en-GB" sz="3600" b="1" dirty="0" smtClean="0">
                <a:solidFill>
                  <a:srgbClr val="0070C0"/>
                </a:solidFill>
                <a:latin typeface="Verdana" panose="020B0604030504040204" pitchFamily="34" charset="0"/>
                <a:ea typeface="Verdana" panose="020B0604030504040204" pitchFamily="34" charset="0"/>
              </a:rPr>
              <a:t>12</a:t>
            </a:r>
            <a:endParaRPr lang="en-GB" sz="3600" b="1" dirty="0">
              <a:solidFill>
                <a:srgbClr val="0070C0"/>
              </a:solidFill>
              <a:latin typeface="Verdana" panose="020B0604030504040204" pitchFamily="34" charset="0"/>
              <a:ea typeface="Verdana" panose="020B0604030504040204" pitchFamily="34" charset="0"/>
            </a:endParaRPr>
          </a:p>
        </p:txBody>
      </p:sp>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253" y="268010"/>
            <a:ext cx="4966922" cy="13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329083" y="5166033"/>
            <a:ext cx="2549831" cy="954107"/>
          </a:xfrm>
          <a:prstGeom prst="rect">
            <a:avLst/>
          </a:prstGeom>
          <a:noFill/>
        </p:spPr>
        <p:txBody>
          <a:bodyPr wrap="square" rtlCol="0">
            <a:spAutoFit/>
          </a:bodyPr>
          <a:lstStyle/>
          <a:p>
            <a:pPr algn="ctr"/>
            <a:r>
              <a:rPr lang="en-GB" sz="2800" b="1" dirty="0" err="1" smtClean="0">
                <a:solidFill>
                  <a:srgbClr val="0070C0"/>
                </a:solidFill>
                <a:latin typeface="Verdana" panose="020B0604030504040204" pitchFamily="34" charset="0"/>
                <a:ea typeface="Verdana" panose="020B0604030504040204" pitchFamily="34" charset="0"/>
              </a:rPr>
              <a:t>Prof.</a:t>
            </a:r>
            <a:r>
              <a:rPr lang="en-GB" sz="2800" b="1" dirty="0" smtClean="0">
                <a:solidFill>
                  <a:srgbClr val="0070C0"/>
                </a:solidFill>
                <a:latin typeface="Verdana" panose="020B0604030504040204" pitchFamily="34" charset="0"/>
                <a:ea typeface="Verdana" panose="020B0604030504040204" pitchFamily="34" charset="0"/>
              </a:rPr>
              <a:t> Colin Scales</a:t>
            </a:r>
            <a:endParaRPr lang="en-GB" sz="2800" b="1" dirty="0">
              <a:solidFill>
                <a:srgbClr val="0070C0"/>
              </a:solidFill>
              <a:latin typeface="Verdana" panose="020B0604030504040204" pitchFamily="34" charset="0"/>
              <a:ea typeface="Verdana" panose="020B0604030504040204" pitchFamily="34" charset="0"/>
            </a:endParaRPr>
          </a:p>
        </p:txBody>
      </p:sp>
      <p:pic>
        <p:nvPicPr>
          <p:cNvPr id="6" name="Picture 5"/>
          <p:cNvPicPr>
            <a:picLocks noChangeAspect="1"/>
          </p:cNvPicPr>
          <p:nvPr/>
        </p:nvPicPr>
        <p:blipFill>
          <a:blip r:embed="rId3"/>
          <a:stretch>
            <a:fillRect/>
          </a:stretch>
        </p:blipFill>
        <p:spPr>
          <a:xfrm>
            <a:off x="8198276" y="2231894"/>
            <a:ext cx="2811446" cy="2811446"/>
          </a:xfrm>
          <a:prstGeom prst="rect">
            <a:avLst/>
          </a:prstGeom>
        </p:spPr>
      </p:pic>
    </p:spTree>
    <p:extLst>
      <p:ext uri="{BB962C8B-B14F-4D97-AF65-F5344CB8AC3E}">
        <p14:creationId xmlns:p14="http://schemas.microsoft.com/office/powerpoint/2010/main" val="3251405082"/>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rofessor Sir Michael Marmot - The Health Foundation"/>
          <p:cNvSpPr>
            <a:spLocks noChangeAspect="1" noChangeArrowheads="1"/>
          </p:cNvSpPr>
          <p:nvPr/>
        </p:nvSpPr>
        <p:spPr bwMode="auto">
          <a:xfrm>
            <a:off x="1383483" y="1005068"/>
            <a:ext cx="2753087" cy="2753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687977" y="905691"/>
            <a:ext cx="11260182" cy="2215991"/>
          </a:xfrm>
          <a:prstGeom prst="rect">
            <a:avLst/>
          </a:prstGeom>
          <a:noFill/>
        </p:spPr>
        <p:txBody>
          <a:bodyPr wrap="square" rtlCol="0">
            <a:spAutoFit/>
          </a:bodyPr>
          <a:lstStyle/>
          <a:p>
            <a:r>
              <a:rPr lang="en-GB" sz="4000" dirty="0" smtClean="0">
                <a:solidFill>
                  <a:srgbClr val="0070C0"/>
                </a:solidFill>
                <a:latin typeface="Verdana" panose="020B0604030504040204" pitchFamily="34" charset="0"/>
                <a:ea typeface="Verdana" panose="020B0604030504040204" pitchFamily="34" charset="0"/>
              </a:rPr>
              <a:t>If you’d like to find out more about The APC, become a partner or just meet the team contact us – </a:t>
            </a:r>
            <a:r>
              <a:rPr lang="en-GB" sz="4000" dirty="0" smtClean="0">
                <a:solidFill>
                  <a:srgbClr val="0070C0"/>
                </a:solidFill>
                <a:latin typeface="Verdana" panose="020B0604030504040204" pitchFamily="34" charset="0"/>
                <a:ea typeface="Verdana" panose="020B0604030504040204" pitchFamily="34" charset="0"/>
                <a:hlinkClick r:id="rId2"/>
              </a:rPr>
              <a:t>info@gmapc.org.uk</a:t>
            </a:r>
            <a:r>
              <a:rPr lang="en-GB" sz="4000" dirty="0" smtClean="0">
                <a:solidFill>
                  <a:srgbClr val="0070C0"/>
                </a:solidFill>
                <a:latin typeface="Verdana" panose="020B0604030504040204" pitchFamily="34" charset="0"/>
                <a:ea typeface="Verdana" panose="020B0604030504040204" pitchFamily="34" charset="0"/>
              </a:rPr>
              <a:t> </a:t>
            </a:r>
            <a:endParaRPr lang="en-GB" sz="4000" dirty="0">
              <a:solidFill>
                <a:srgbClr val="0070C0"/>
              </a:solidFill>
              <a:latin typeface="Verdana" panose="020B0604030504040204" pitchFamily="34" charset="0"/>
              <a:ea typeface="Verdana" panose="020B0604030504040204" pitchFamily="34" charset="0"/>
            </a:endParaRPr>
          </a:p>
          <a:p>
            <a:endParaRPr lang="en-GB" dirty="0"/>
          </a:p>
        </p:txBody>
      </p:sp>
      <p:pic>
        <p:nvPicPr>
          <p:cNvPr id="6" name="Picture 3" descr="Alternative-Provider-Collaborative-logo-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464" y="3758164"/>
            <a:ext cx="9384538" cy="249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916345"/>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6308" y="198042"/>
            <a:ext cx="11648725" cy="769441"/>
          </a:xfrm>
          <a:prstGeom prst="rect">
            <a:avLst/>
          </a:prstGeom>
        </p:spPr>
        <p:txBody>
          <a:bodyPr wrap="square">
            <a:spAutoFit/>
          </a:bodyPr>
          <a:lstStyle/>
          <a:p>
            <a:r>
              <a:rPr lang="en-GB" sz="4400" b="1" dirty="0" smtClean="0">
                <a:solidFill>
                  <a:srgbClr val="0070C0"/>
                </a:solidFill>
                <a:latin typeface="Verdana" panose="020B0604030504040204" pitchFamily="34" charset="0"/>
                <a:ea typeface="Verdana" panose="020B0604030504040204" pitchFamily="34" charset="0"/>
              </a:rPr>
              <a:t>The </a:t>
            </a:r>
            <a:r>
              <a:rPr lang="en-GB" sz="4400" b="1" dirty="0" err="1" smtClean="0">
                <a:solidFill>
                  <a:srgbClr val="0070C0"/>
                </a:solidFill>
                <a:latin typeface="Verdana" panose="020B0604030504040204" pitchFamily="34" charset="0"/>
                <a:ea typeface="Verdana" panose="020B0604030504040204" pitchFamily="34" charset="0"/>
              </a:rPr>
              <a:t>Underhall</a:t>
            </a:r>
            <a:r>
              <a:rPr lang="en-GB" sz="4400" b="1" dirty="0" smtClean="0">
                <a:solidFill>
                  <a:srgbClr val="0070C0"/>
                </a:solidFill>
                <a:latin typeface="Verdana" panose="020B0604030504040204" pitchFamily="34" charset="0"/>
                <a:ea typeface="Verdana" panose="020B0604030504040204" pitchFamily="34" charset="0"/>
              </a:rPr>
              <a:t> - Meet APC partners </a:t>
            </a:r>
            <a:endParaRPr lang="en-GB" sz="4400" b="1" dirty="0"/>
          </a:p>
        </p:txBody>
      </p:sp>
      <p:pic>
        <p:nvPicPr>
          <p:cNvPr id="22" name="Picture 8" descr="https://www.gmapf.org.uk/wp-content/uploads/2022/06/mastercall-master-log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579" y="1012155"/>
            <a:ext cx="2309029" cy="9930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Just Psycholog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8119" y="1321820"/>
            <a:ext cx="3325843" cy="57648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spect for All logo square (004).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4305" y="1067332"/>
            <a:ext cx="1382274" cy="134842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Log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03039" y="1935217"/>
            <a:ext cx="2449119" cy="7137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C:\Users\Franky Procter\AppData\Local\Microsoft\Windows\INetCache\Content.MSO\5048839F.tmp">
            <a:hlinkClick r:id="rId11"/>
          </p:cNvPr>
          <p:cNvPicPr/>
          <p:nvPr/>
        </p:nvPicPr>
        <p:blipFill>
          <a:blip r:embed="rId12">
            <a:extLst>
              <a:ext uri="{28A0092B-C50C-407E-A947-70E740481C1C}">
                <a14:useLocalDpi xmlns:a14="http://schemas.microsoft.com/office/drawing/2010/main" val="0"/>
              </a:ext>
            </a:extLst>
          </a:blip>
          <a:srcRect/>
          <a:stretch>
            <a:fillRect/>
          </a:stretch>
        </p:blipFill>
        <p:spPr bwMode="auto">
          <a:xfrm>
            <a:off x="2662963" y="4011690"/>
            <a:ext cx="2880212" cy="1107452"/>
          </a:xfrm>
          <a:prstGeom prst="rect">
            <a:avLst/>
          </a:prstGeom>
          <a:noFill/>
          <a:ln>
            <a:noFill/>
          </a:ln>
        </p:spPr>
      </p:pic>
      <p:pic>
        <p:nvPicPr>
          <p:cNvPr id="5" name="Picture 4"/>
          <p:cNvPicPr>
            <a:picLocks noChangeAspect="1"/>
          </p:cNvPicPr>
          <p:nvPr/>
        </p:nvPicPr>
        <p:blipFill>
          <a:blip r:embed="rId13"/>
          <a:stretch>
            <a:fillRect/>
          </a:stretch>
        </p:blipFill>
        <p:spPr>
          <a:xfrm>
            <a:off x="6929974" y="3696049"/>
            <a:ext cx="3810047" cy="1149763"/>
          </a:xfrm>
          <a:prstGeom prst="rect">
            <a:avLst/>
          </a:prstGeom>
        </p:spPr>
      </p:pic>
      <p:pic>
        <p:nvPicPr>
          <p:cNvPr id="30" name="Picture 29" descr="C:\Users\Franky Procter\AppData\Local\Microsoft\Windows\INetCache\Content.Outlook\6MV4A3WG\TLC_Logo_CMYK-01.png">
            <a:hlinkClick r:id="rId14"/>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71608" y="5536765"/>
            <a:ext cx="2205739" cy="1428277"/>
          </a:xfrm>
          <a:prstGeom prst="rect">
            <a:avLst/>
          </a:prstGeom>
          <a:noFill/>
          <a:ln>
            <a:noFill/>
          </a:ln>
        </p:spPr>
      </p:pic>
      <p:pic>
        <p:nvPicPr>
          <p:cNvPr id="31" name="Picture 30" descr="C:\Users\Franky Procter\AppData\Local\Microsoft\Windows\INetCache\Content.Outlook\6MV4A3WG\being there logo and strap squarefullsize.jpg">
            <a:hlinkClick r:id="rId16"/>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266976" y="2215723"/>
            <a:ext cx="1382783" cy="1330030"/>
          </a:xfrm>
          <a:prstGeom prst="rect">
            <a:avLst/>
          </a:prstGeom>
          <a:noFill/>
          <a:ln>
            <a:noFill/>
          </a:ln>
        </p:spPr>
      </p:pic>
      <p:pic>
        <p:nvPicPr>
          <p:cNvPr id="32" name="Picture 31"/>
          <p:cNvPicPr>
            <a:picLocks noChangeAspect="1"/>
          </p:cNvPicPr>
          <p:nvPr/>
        </p:nvPicPr>
        <p:blipFill>
          <a:blip r:embed="rId18"/>
          <a:stretch>
            <a:fillRect/>
          </a:stretch>
        </p:blipFill>
        <p:spPr>
          <a:xfrm>
            <a:off x="9143260" y="5320310"/>
            <a:ext cx="2247432" cy="1365627"/>
          </a:xfrm>
          <a:prstGeom prst="rect">
            <a:avLst/>
          </a:prstGeom>
        </p:spPr>
      </p:pic>
      <p:pic>
        <p:nvPicPr>
          <p:cNvPr id="6" name="Picture 5"/>
          <p:cNvPicPr>
            <a:picLocks noChangeAspect="1"/>
          </p:cNvPicPr>
          <p:nvPr/>
        </p:nvPicPr>
        <p:blipFill>
          <a:blip r:embed="rId19"/>
          <a:stretch>
            <a:fillRect/>
          </a:stretch>
        </p:blipFill>
        <p:spPr>
          <a:xfrm>
            <a:off x="379623" y="4509763"/>
            <a:ext cx="1905000" cy="1905000"/>
          </a:xfrm>
          <a:prstGeom prst="rect">
            <a:avLst/>
          </a:prstGeom>
        </p:spPr>
      </p:pic>
      <p:pic>
        <p:nvPicPr>
          <p:cNvPr id="7" name="Picture 6"/>
          <p:cNvPicPr>
            <a:picLocks noChangeAspect="1"/>
          </p:cNvPicPr>
          <p:nvPr/>
        </p:nvPicPr>
        <p:blipFill>
          <a:blip r:embed="rId20"/>
          <a:stretch>
            <a:fillRect/>
          </a:stretch>
        </p:blipFill>
        <p:spPr>
          <a:xfrm>
            <a:off x="541398" y="3146559"/>
            <a:ext cx="3870969" cy="399194"/>
          </a:xfrm>
          <a:prstGeom prst="rect">
            <a:avLst/>
          </a:prstGeom>
        </p:spPr>
      </p:pic>
      <p:pic>
        <p:nvPicPr>
          <p:cNvPr id="2" name="Picture 1"/>
          <p:cNvPicPr>
            <a:picLocks noChangeAspect="1"/>
          </p:cNvPicPr>
          <p:nvPr/>
        </p:nvPicPr>
        <p:blipFill>
          <a:blip r:embed="rId21"/>
          <a:stretch>
            <a:fillRect/>
          </a:stretch>
        </p:blipFill>
        <p:spPr>
          <a:xfrm>
            <a:off x="6460670" y="5246706"/>
            <a:ext cx="1273629" cy="1086830"/>
          </a:xfrm>
          <a:prstGeom prst="rect">
            <a:avLst/>
          </a:prstGeom>
        </p:spPr>
      </p:pic>
      <p:pic>
        <p:nvPicPr>
          <p:cNvPr id="16" name="Picture 15"/>
          <p:cNvPicPr>
            <a:picLocks noChangeAspect="1"/>
          </p:cNvPicPr>
          <p:nvPr/>
        </p:nvPicPr>
        <p:blipFill>
          <a:blip r:embed="rId22"/>
          <a:stretch>
            <a:fillRect/>
          </a:stretch>
        </p:blipFill>
        <p:spPr>
          <a:xfrm>
            <a:off x="6166377" y="2329834"/>
            <a:ext cx="2035035" cy="1153627"/>
          </a:xfrm>
          <a:prstGeom prst="rect">
            <a:avLst/>
          </a:prstGeom>
        </p:spPr>
      </p:pic>
    </p:spTree>
    <p:extLst>
      <p:ext uri="{BB962C8B-B14F-4D97-AF65-F5344CB8AC3E}">
        <p14:creationId xmlns:p14="http://schemas.microsoft.com/office/powerpoint/2010/main" val="3039221502"/>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632" y="1259073"/>
            <a:ext cx="9887351" cy="2923877"/>
          </a:xfrm>
          <a:prstGeom prst="rect">
            <a:avLst/>
          </a:prstGeom>
        </p:spPr>
        <p:txBody>
          <a:bodyPr wrap="square">
            <a:spAutoFit/>
          </a:bodyPr>
          <a:lstStyle/>
          <a:p>
            <a:pPr marL="285750" indent="-285750">
              <a:buFont typeface="Arial" panose="020B0604020202020204" pitchFamily="34" charset="0"/>
              <a:buChar char="•"/>
            </a:pPr>
            <a:endParaRPr lang="en-GB" sz="2000" dirty="0" smtClean="0">
              <a:solidFill>
                <a:srgbClr val="0070C0"/>
              </a:solidFill>
              <a:latin typeface="Verdana" panose="020B0604030504040204" pitchFamily="34" charset="0"/>
              <a:ea typeface="Verdana" panose="020B0604030504040204" pitchFamily="34" charset="0"/>
            </a:endParaRPr>
          </a:p>
          <a:p>
            <a:pPr lvl="0"/>
            <a:endParaRPr lang="en-US" b="1" dirty="0" smtClean="0">
              <a:solidFill>
                <a:srgbClr val="0070C0"/>
              </a:solidFill>
              <a:latin typeface="Verdana" panose="020B0604030504040204" pitchFamily="34" charset="0"/>
              <a:ea typeface="Verdana" panose="020B0604030504040204" pitchFamily="34" charset="0"/>
            </a:endParaRPr>
          </a:p>
          <a:p>
            <a:pPr lvl="0" algn="ctr"/>
            <a:r>
              <a:rPr lang="en-GB" b="1" dirty="0">
                <a:solidFill>
                  <a:srgbClr val="0070C0"/>
                </a:solidFill>
                <a:latin typeface="Verdana" panose="020B0604030504040204" pitchFamily="34" charset="0"/>
                <a:ea typeface="Verdana" panose="020B0604030504040204" pitchFamily="34" charset="0"/>
              </a:rPr>
              <a:t>LIVE WELL IN THE RYLANDS ROOM </a:t>
            </a:r>
            <a:endParaRPr lang="en-GB" b="1" dirty="0" smtClean="0">
              <a:solidFill>
                <a:srgbClr val="0070C0"/>
              </a:solidFill>
              <a:latin typeface="Verdana" panose="020B0604030504040204" pitchFamily="34" charset="0"/>
              <a:ea typeface="Verdana" panose="020B0604030504040204" pitchFamily="34" charset="0"/>
            </a:endParaRPr>
          </a:p>
          <a:p>
            <a:pPr lvl="0" algn="ctr"/>
            <a:endParaRPr lang="en-GB" dirty="0" smtClean="0">
              <a:solidFill>
                <a:srgbClr val="0070C0"/>
              </a:solidFill>
              <a:latin typeface="Verdana" panose="020B0604030504040204" pitchFamily="34" charset="0"/>
              <a:ea typeface="Verdana" panose="020B0604030504040204" pitchFamily="34" charset="0"/>
            </a:endParaRPr>
          </a:p>
          <a:p>
            <a:pPr algn="ctr"/>
            <a:r>
              <a:rPr lang="en-US" dirty="0">
                <a:solidFill>
                  <a:srgbClr val="0070C0"/>
                </a:solidFill>
                <a:latin typeface="Verdana" panose="020B0604030504040204" pitchFamily="34" charset="0"/>
                <a:ea typeface="Verdana" panose="020B0604030504040204" pitchFamily="34" charset="0"/>
              </a:rPr>
              <a:t>A chance for attendees to talk to GM Live Well team, feedback on emerging hallmarks of Live Well </a:t>
            </a:r>
            <a:r>
              <a:rPr lang="en-US" dirty="0" err="1">
                <a:solidFill>
                  <a:srgbClr val="0070C0"/>
                </a:solidFill>
                <a:latin typeface="Verdana" panose="020B0604030504040204" pitchFamily="34" charset="0"/>
                <a:ea typeface="Verdana" panose="020B0604030504040204" pitchFamily="34" charset="0"/>
              </a:rPr>
              <a:t>centres</a:t>
            </a:r>
            <a:r>
              <a:rPr lang="en-US" dirty="0">
                <a:solidFill>
                  <a:srgbClr val="0070C0"/>
                </a:solidFill>
                <a:latin typeface="Verdana" panose="020B0604030504040204" pitchFamily="34" charset="0"/>
                <a:ea typeface="Verdana" panose="020B0604030504040204" pitchFamily="34" charset="0"/>
              </a:rPr>
              <a:t> and spaces and link into locality work.</a:t>
            </a:r>
            <a:endParaRPr lang="en-GB" dirty="0">
              <a:solidFill>
                <a:srgbClr val="0070C0"/>
              </a:solidFill>
              <a:latin typeface="Verdana" panose="020B0604030504040204" pitchFamily="34" charset="0"/>
              <a:ea typeface="Verdana" panose="020B0604030504040204" pitchFamily="34" charset="0"/>
            </a:endParaRPr>
          </a:p>
          <a:p>
            <a:pPr marL="342900" indent="-34290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dirty="0"/>
          </a:p>
        </p:txBody>
      </p:sp>
      <p:sp>
        <p:nvSpPr>
          <p:cNvPr id="3" name="TextBox 2"/>
          <p:cNvSpPr txBox="1"/>
          <p:nvPr/>
        </p:nvSpPr>
        <p:spPr>
          <a:xfrm>
            <a:off x="433632" y="612742"/>
            <a:ext cx="6326224" cy="646331"/>
          </a:xfrm>
          <a:prstGeom prst="rect">
            <a:avLst/>
          </a:prstGeom>
          <a:noFill/>
        </p:spPr>
        <p:txBody>
          <a:bodyPr wrap="square" rtlCol="0">
            <a:spAutoFit/>
          </a:bodyPr>
          <a:lstStyle/>
          <a:p>
            <a:r>
              <a:rPr lang="en-GB" sz="3600" b="1" dirty="0" smtClean="0">
                <a:solidFill>
                  <a:srgbClr val="0070C0"/>
                </a:solidFill>
                <a:latin typeface="Verdana" panose="020B0604030504040204" pitchFamily="34" charset="0"/>
                <a:ea typeface="Verdana" panose="020B0604030504040204" pitchFamily="34" charset="0"/>
              </a:rPr>
              <a:t>The </a:t>
            </a:r>
            <a:r>
              <a:rPr lang="en-GB" sz="3600" b="1" dirty="0" err="1" smtClean="0">
                <a:solidFill>
                  <a:srgbClr val="0070C0"/>
                </a:solidFill>
                <a:latin typeface="Verdana" panose="020B0604030504040204" pitchFamily="34" charset="0"/>
                <a:ea typeface="Verdana" panose="020B0604030504040204" pitchFamily="34" charset="0"/>
              </a:rPr>
              <a:t>Rylands</a:t>
            </a:r>
            <a:r>
              <a:rPr lang="en-GB" sz="3600" b="1" dirty="0" smtClean="0">
                <a:solidFill>
                  <a:srgbClr val="0070C0"/>
                </a:solidFill>
                <a:latin typeface="Verdana" panose="020B0604030504040204" pitchFamily="34" charset="0"/>
                <a:ea typeface="Verdana" panose="020B0604030504040204" pitchFamily="34" charset="0"/>
              </a:rPr>
              <a:t> Room </a:t>
            </a:r>
            <a:endParaRPr lang="en-GB" sz="3600" b="1" dirty="0">
              <a:solidFill>
                <a:srgbClr val="0070C0"/>
              </a:solidFill>
              <a:latin typeface="Verdana" panose="020B0604030504040204" pitchFamily="34" charset="0"/>
              <a:ea typeface="Verdana" panose="020B0604030504040204" pitchFamily="34" charset="0"/>
            </a:endParaRPr>
          </a:p>
        </p:txBody>
      </p:sp>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253" y="268010"/>
            <a:ext cx="4966922" cy="13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stretch>
            <a:fillRect/>
          </a:stretch>
        </p:blipFill>
        <p:spPr>
          <a:xfrm>
            <a:off x="3050461" y="3183145"/>
            <a:ext cx="4653689" cy="3205874"/>
          </a:xfrm>
          <a:prstGeom prst="rect">
            <a:avLst/>
          </a:prstGeom>
        </p:spPr>
      </p:pic>
    </p:spTree>
    <p:extLst>
      <p:ext uri="{BB962C8B-B14F-4D97-AF65-F5344CB8AC3E}">
        <p14:creationId xmlns:p14="http://schemas.microsoft.com/office/powerpoint/2010/main" val="1001446616"/>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631" y="1006328"/>
            <a:ext cx="9887351" cy="4308872"/>
          </a:xfrm>
          <a:prstGeom prst="rect">
            <a:avLst/>
          </a:prstGeom>
        </p:spPr>
        <p:txBody>
          <a:bodyPr wrap="square">
            <a:spAutoFit/>
          </a:bodyPr>
          <a:lstStyle/>
          <a:p>
            <a:pPr marL="285750" indent="-285750">
              <a:buFont typeface="Arial" panose="020B0604020202020204" pitchFamily="34" charset="0"/>
              <a:buChar char="•"/>
            </a:pPr>
            <a:endParaRPr lang="en-GB" sz="2000" dirty="0" smtClean="0">
              <a:solidFill>
                <a:srgbClr val="0070C0"/>
              </a:solidFill>
              <a:latin typeface="Verdana" panose="020B0604030504040204" pitchFamily="34" charset="0"/>
              <a:ea typeface="Verdana" panose="020B0604030504040204" pitchFamily="34" charset="0"/>
            </a:endParaRPr>
          </a:p>
          <a:p>
            <a:pPr lvl="0"/>
            <a:endParaRPr lang="en-US" b="1" dirty="0" smtClean="0">
              <a:solidFill>
                <a:srgbClr val="0070C0"/>
              </a:solidFill>
              <a:latin typeface="Verdana" panose="020B0604030504040204" pitchFamily="34" charset="0"/>
              <a:ea typeface="Verdana" panose="020B0604030504040204" pitchFamily="34" charset="0"/>
            </a:endParaRPr>
          </a:p>
          <a:p>
            <a:pPr lvl="0"/>
            <a:r>
              <a:rPr lang="en-US" b="1" dirty="0" smtClean="0">
                <a:solidFill>
                  <a:srgbClr val="0070C0"/>
                </a:solidFill>
                <a:latin typeface="Verdana" panose="020B0604030504040204" pitchFamily="34" charset="0"/>
                <a:ea typeface="Verdana" panose="020B0604030504040204" pitchFamily="34" charset="0"/>
              </a:rPr>
              <a:t>Meet </a:t>
            </a:r>
            <a:r>
              <a:rPr lang="en-US" b="1" dirty="0">
                <a:solidFill>
                  <a:srgbClr val="0070C0"/>
                </a:solidFill>
                <a:latin typeface="Verdana" panose="020B0604030504040204" pitchFamily="34" charset="0"/>
                <a:ea typeface="Verdana" panose="020B0604030504040204" pitchFamily="34" charset="0"/>
              </a:rPr>
              <a:t>the board members of The Greater Manchester Alternative provider Collaborative </a:t>
            </a:r>
            <a:r>
              <a:rPr lang="en-US" b="1" dirty="0" smtClean="0">
                <a:solidFill>
                  <a:srgbClr val="0070C0"/>
                </a:solidFill>
                <a:latin typeface="Verdana" panose="020B0604030504040204" pitchFamily="34" charset="0"/>
                <a:ea typeface="Verdana" panose="020B0604030504040204" pitchFamily="34" charset="0"/>
              </a:rPr>
              <a:t>CIC</a:t>
            </a:r>
          </a:p>
          <a:p>
            <a:endParaRPr lang="en-GB" dirty="0" smtClean="0">
              <a:solidFill>
                <a:srgbClr val="0070C0"/>
              </a:solidFill>
              <a:latin typeface="Verdana" panose="020B0604030504040204" pitchFamily="34" charset="0"/>
              <a:ea typeface="Verdana" panose="020B0604030504040204" pitchFamily="34" charset="0"/>
            </a:endParaRPr>
          </a:p>
          <a:p>
            <a:r>
              <a:rPr lang="en-GB" dirty="0" smtClean="0">
                <a:solidFill>
                  <a:srgbClr val="0070C0"/>
                </a:solidFill>
                <a:latin typeface="Verdana" panose="020B0604030504040204" pitchFamily="34" charset="0"/>
                <a:ea typeface="Verdana" panose="020B0604030504040204" pitchFamily="34" charset="0"/>
              </a:rPr>
              <a:t>GMAPC </a:t>
            </a:r>
            <a:r>
              <a:rPr lang="en-GB" dirty="0">
                <a:solidFill>
                  <a:srgbClr val="0070C0"/>
                </a:solidFill>
                <a:latin typeface="Verdana" panose="020B0604030504040204" pitchFamily="34" charset="0"/>
                <a:ea typeface="Verdana" panose="020B0604030504040204" pitchFamily="34" charset="0"/>
              </a:rPr>
              <a:t>became a CIC in the summer of 2025 with a board of directors appointed to lead our development into a strategic vehicle for collaborative contracting at scale. This is an opportunity to meet the new CIC board and find out more about their expertise, views and priorities for aligning with the NHS 10 Year Plan and evolving commissioning arrangements in GM.</a:t>
            </a:r>
          </a:p>
          <a:p>
            <a:pPr lvl="0"/>
            <a:endParaRPr lang="en-GB" dirty="0"/>
          </a:p>
          <a:p>
            <a:pPr marL="342900" indent="-34290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dirty="0"/>
          </a:p>
        </p:txBody>
      </p:sp>
      <p:sp>
        <p:nvSpPr>
          <p:cNvPr id="3" name="TextBox 2"/>
          <p:cNvSpPr txBox="1"/>
          <p:nvPr/>
        </p:nvSpPr>
        <p:spPr>
          <a:xfrm>
            <a:off x="433632" y="612742"/>
            <a:ext cx="6326224" cy="646331"/>
          </a:xfrm>
          <a:prstGeom prst="rect">
            <a:avLst/>
          </a:prstGeom>
          <a:noFill/>
        </p:spPr>
        <p:txBody>
          <a:bodyPr wrap="square" rtlCol="0">
            <a:spAutoFit/>
          </a:bodyPr>
          <a:lstStyle/>
          <a:p>
            <a:r>
              <a:rPr lang="en-GB" sz="3600" b="1" dirty="0" smtClean="0">
                <a:solidFill>
                  <a:srgbClr val="0070C0"/>
                </a:solidFill>
                <a:latin typeface="Verdana" panose="020B0604030504040204" pitchFamily="34" charset="0"/>
                <a:ea typeface="Verdana" panose="020B0604030504040204" pitchFamily="34" charset="0"/>
              </a:rPr>
              <a:t>The Ballroom – Table 1</a:t>
            </a:r>
            <a:endParaRPr lang="en-GB" sz="3600" b="1" dirty="0">
              <a:solidFill>
                <a:srgbClr val="0070C0"/>
              </a:solidFill>
              <a:latin typeface="Verdana" panose="020B0604030504040204" pitchFamily="34" charset="0"/>
              <a:ea typeface="Verdana" panose="020B0604030504040204" pitchFamily="34" charset="0"/>
            </a:endParaRPr>
          </a:p>
        </p:txBody>
      </p:sp>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253" y="268010"/>
            <a:ext cx="4966922" cy="13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cdn-ildafgj.nitrocdn.com/JocWHUxVZGYgNzxVUkUzYjbTPGtysAdj/assets/images/optimized/rev-087883a/talklistenchange.org.uk/wp-content/uploads/2025/01/michelle-hill-3-800x106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507" y="3932500"/>
            <a:ext cx="1392036" cy="18566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om Harte, M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057" y="3956234"/>
            <a:ext cx="1843142" cy="18431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4436930" y="3956234"/>
            <a:ext cx="1903828" cy="1903828"/>
          </a:xfrm>
          <a:prstGeom prst="rect">
            <a:avLst/>
          </a:prstGeom>
        </p:spPr>
      </p:pic>
      <p:pic>
        <p:nvPicPr>
          <p:cNvPr id="9" name="Picture 8"/>
          <p:cNvPicPr>
            <a:picLocks noChangeAspect="1"/>
          </p:cNvPicPr>
          <p:nvPr/>
        </p:nvPicPr>
        <p:blipFill>
          <a:blip r:embed="rId6"/>
          <a:stretch>
            <a:fillRect/>
          </a:stretch>
        </p:blipFill>
        <p:spPr>
          <a:xfrm>
            <a:off x="8681401" y="3962967"/>
            <a:ext cx="1897095" cy="1897095"/>
          </a:xfrm>
          <a:prstGeom prst="rect">
            <a:avLst/>
          </a:prstGeom>
        </p:spPr>
      </p:pic>
      <p:sp>
        <p:nvSpPr>
          <p:cNvPr id="10" name="TextBox 9"/>
          <p:cNvSpPr txBox="1"/>
          <p:nvPr/>
        </p:nvSpPr>
        <p:spPr>
          <a:xfrm>
            <a:off x="715508" y="5860062"/>
            <a:ext cx="1392036" cy="584775"/>
          </a:xfrm>
          <a:prstGeom prst="rect">
            <a:avLst/>
          </a:prstGeom>
          <a:noFill/>
        </p:spPr>
        <p:txBody>
          <a:bodyPr wrap="square" rtlCol="0">
            <a:spAutoFit/>
          </a:bodyPr>
          <a:lstStyle/>
          <a:p>
            <a:pPr algn="ctr"/>
            <a:r>
              <a:rPr lang="en-GB" sz="1600" b="1" dirty="0" smtClean="0">
                <a:solidFill>
                  <a:srgbClr val="0070C0"/>
                </a:solidFill>
                <a:latin typeface="Verdana" panose="020B0604030504040204" pitchFamily="34" charset="0"/>
                <a:ea typeface="Verdana" panose="020B0604030504040204" pitchFamily="34" charset="0"/>
              </a:rPr>
              <a:t>Michelle Hill </a:t>
            </a:r>
            <a:endParaRPr lang="en-GB" sz="1600" b="1" dirty="0">
              <a:solidFill>
                <a:srgbClr val="0070C0"/>
              </a:solidFill>
              <a:latin typeface="Verdana" panose="020B0604030504040204" pitchFamily="34" charset="0"/>
              <a:ea typeface="Verdana" panose="020B0604030504040204" pitchFamily="34" charset="0"/>
            </a:endParaRPr>
          </a:p>
        </p:txBody>
      </p:sp>
      <p:sp>
        <p:nvSpPr>
          <p:cNvPr id="11" name="TextBox 10"/>
          <p:cNvSpPr txBox="1"/>
          <p:nvPr/>
        </p:nvSpPr>
        <p:spPr>
          <a:xfrm>
            <a:off x="2365057" y="5860062"/>
            <a:ext cx="1843142" cy="584775"/>
          </a:xfrm>
          <a:prstGeom prst="rect">
            <a:avLst/>
          </a:prstGeom>
          <a:noFill/>
        </p:spPr>
        <p:txBody>
          <a:bodyPr wrap="square" rtlCol="0">
            <a:spAutoFit/>
          </a:bodyPr>
          <a:lstStyle/>
          <a:p>
            <a:pPr algn="ctr"/>
            <a:r>
              <a:rPr lang="en-GB" sz="1600" b="1" dirty="0" smtClean="0">
                <a:solidFill>
                  <a:srgbClr val="0070C0"/>
                </a:solidFill>
                <a:latin typeface="Verdana" panose="020B0604030504040204" pitchFamily="34" charset="0"/>
                <a:ea typeface="Verdana" panose="020B0604030504040204" pitchFamily="34" charset="0"/>
              </a:rPr>
              <a:t>Tom </a:t>
            </a:r>
          </a:p>
          <a:p>
            <a:pPr algn="ctr"/>
            <a:r>
              <a:rPr lang="en-GB" sz="1600" b="1" dirty="0" smtClean="0">
                <a:solidFill>
                  <a:srgbClr val="0070C0"/>
                </a:solidFill>
                <a:latin typeface="Verdana" panose="020B0604030504040204" pitchFamily="34" charset="0"/>
                <a:ea typeface="Verdana" panose="020B0604030504040204" pitchFamily="34" charset="0"/>
              </a:rPr>
              <a:t>Harte </a:t>
            </a:r>
            <a:endParaRPr lang="en-GB" sz="1600" b="1" dirty="0">
              <a:solidFill>
                <a:srgbClr val="0070C0"/>
              </a:solidFill>
              <a:latin typeface="Verdana" panose="020B0604030504040204" pitchFamily="34" charset="0"/>
              <a:ea typeface="Verdana" panose="020B0604030504040204" pitchFamily="34" charset="0"/>
            </a:endParaRPr>
          </a:p>
        </p:txBody>
      </p:sp>
      <p:sp>
        <p:nvSpPr>
          <p:cNvPr id="13" name="TextBox 12"/>
          <p:cNvSpPr txBox="1"/>
          <p:nvPr/>
        </p:nvSpPr>
        <p:spPr>
          <a:xfrm>
            <a:off x="4497616" y="5860062"/>
            <a:ext cx="1843142" cy="584775"/>
          </a:xfrm>
          <a:prstGeom prst="rect">
            <a:avLst/>
          </a:prstGeom>
          <a:noFill/>
        </p:spPr>
        <p:txBody>
          <a:bodyPr wrap="square" rtlCol="0">
            <a:spAutoFit/>
          </a:bodyPr>
          <a:lstStyle/>
          <a:p>
            <a:pPr algn="ctr"/>
            <a:r>
              <a:rPr lang="en-GB" sz="1600" b="1" dirty="0" smtClean="0">
                <a:solidFill>
                  <a:srgbClr val="0070C0"/>
                </a:solidFill>
                <a:latin typeface="Verdana" panose="020B0604030504040204" pitchFamily="34" charset="0"/>
                <a:ea typeface="Verdana" panose="020B0604030504040204" pitchFamily="34" charset="0"/>
              </a:rPr>
              <a:t>Aydin </a:t>
            </a:r>
          </a:p>
          <a:p>
            <a:pPr algn="ctr"/>
            <a:r>
              <a:rPr lang="en-GB" sz="1600" b="1" dirty="0" smtClean="0">
                <a:solidFill>
                  <a:srgbClr val="0070C0"/>
                </a:solidFill>
                <a:latin typeface="Verdana" panose="020B0604030504040204" pitchFamily="34" charset="0"/>
                <a:ea typeface="Verdana" panose="020B0604030504040204" pitchFamily="34" charset="0"/>
              </a:rPr>
              <a:t>Djemal</a:t>
            </a:r>
            <a:endParaRPr lang="en-GB" sz="1600" b="1" dirty="0">
              <a:solidFill>
                <a:srgbClr val="0070C0"/>
              </a:solidFill>
              <a:latin typeface="Verdana" panose="020B0604030504040204" pitchFamily="34" charset="0"/>
              <a:ea typeface="Verdana" panose="020B0604030504040204" pitchFamily="34" charset="0"/>
            </a:endParaRPr>
          </a:p>
        </p:txBody>
      </p:sp>
      <p:sp>
        <p:nvSpPr>
          <p:cNvPr id="14" name="TextBox 13"/>
          <p:cNvSpPr txBox="1"/>
          <p:nvPr/>
        </p:nvSpPr>
        <p:spPr>
          <a:xfrm>
            <a:off x="6518811" y="5860061"/>
            <a:ext cx="1843142" cy="584775"/>
          </a:xfrm>
          <a:prstGeom prst="rect">
            <a:avLst/>
          </a:prstGeom>
          <a:noFill/>
        </p:spPr>
        <p:txBody>
          <a:bodyPr wrap="square" rtlCol="0">
            <a:spAutoFit/>
          </a:bodyPr>
          <a:lstStyle/>
          <a:p>
            <a:pPr algn="ctr"/>
            <a:r>
              <a:rPr lang="en-GB" sz="1600" b="1" dirty="0" smtClean="0">
                <a:solidFill>
                  <a:srgbClr val="0070C0"/>
                </a:solidFill>
                <a:latin typeface="Verdana" panose="020B0604030504040204" pitchFamily="34" charset="0"/>
                <a:ea typeface="Verdana" panose="020B0604030504040204" pitchFamily="34" charset="0"/>
              </a:rPr>
              <a:t>Daniel</a:t>
            </a:r>
          </a:p>
          <a:p>
            <a:pPr algn="ctr"/>
            <a:r>
              <a:rPr lang="en-GB" sz="1600" b="1" dirty="0" smtClean="0">
                <a:solidFill>
                  <a:srgbClr val="0070C0"/>
                </a:solidFill>
                <a:latin typeface="Verdana" panose="020B0604030504040204" pitchFamily="34" charset="0"/>
                <a:ea typeface="Verdana" panose="020B0604030504040204" pitchFamily="34" charset="0"/>
              </a:rPr>
              <a:t>Walsh</a:t>
            </a:r>
            <a:endParaRPr lang="en-GB" sz="1600" b="1" dirty="0">
              <a:solidFill>
                <a:srgbClr val="0070C0"/>
              </a:solidFill>
              <a:latin typeface="Verdana" panose="020B0604030504040204" pitchFamily="34" charset="0"/>
              <a:ea typeface="Verdana" panose="020B0604030504040204" pitchFamily="34" charset="0"/>
            </a:endParaRPr>
          </a:p>
        </p:txBody>
      </p:sp>
      <p:sp>
        <p:nvSpPr>
          <p:cNvPr id="15" name="TextBox 14"/>
          <p:cNvSpPr txBox="1"/>
          <p:nvPr/>
        </p:nvSpPr>
        <p:spPr>
          <a:xfrm>
            <a:off x="8708377" y="5860061"/>
            <a:ext cx="1843142" cy="584775"/>
          </a:xfrm>
          <a:prstGeom prst="rect">
            <a:avLst/>
          </a:prstGeom>
          <a:noFill/>
        </p:spPr>
        <p:txBody>
          <a:bodyPr wrap="square" rtlCol="0">
            <a:spAutoFit/>
          </a:bodyPr>
          <a:lstStyle/>
          <a:p>
            <a:pPr algn="ctr"/>
            <a:r>
              <a:rPr lang="en-GB" sz="1600" b="1" dirty="0" smtClean="0">
                <a:solidFill>
                  <a:srgbClr val="0070C0"/>
                </a:solidFill>
                <a:latin typeface="Verdana" panose="020B0604030504040204" pitchFamily="34" charset="0"/>
                <a:ea typeface="Verdana" panose="020B0604030504040204" pitchFamily="34" charset="0"/>
              </a:rPr>
              <a:t>Ben</a:t>
            </a:r>
          </a:p>
          <a:p>
            <a:pPr algn="ctr"/>
            <a:r>
              <a:rPr lang="en-GB" sz="1600" b="1" dirty="0" smtClean="0">
                <a:solidFill>
                  <a:srgbClr val="0070C0"/>
                </a:solidFill>
                <a:latin typeface="Verdana" panose="020B0604030504040204" pitchFamily="34" charset="0"/>
                <a:ea typeface="Verdana" panose="020B0604030504040204" pitchFamily="34" charset="0"/>
              </a:rPr>
              <a:t>Whalley</a:t>
            </a:r>
            <a:endParaRPr lang="en-GB" sz="1600" b="1" dirty="0">
              <a:solidFill>
                <a:srgbClr val="0070C0"/>
              </a:solidFill>
              <a:latin typeface="Verdana" panose="020B0604030504040204" pitchFamily="34" charset="0"/>
              <a:ea typeface="Verdana" panose="020B0604030504040204" pitchFamily="34" charset="0"/>
            </a:endParaRPr>
          </a:p>
        </p:txBody>
      </p:sp>
      <p:pic>
        <p:nvPicPr>
          <p:cNvPr id="12" name="Picture 11"/>
          <p:cNvPicPr>
            <a:picLocks noChangeAspect="1"/>
          </p:cNvPicPr>
          <p:nvPr/>
        </p:nvPicPr>
        <p:blipFill>
          <a:blip r:embed="rId7"/>
          <a:stretch>
            <a:fillRect/>
          </a:stretch>
        </p:blipFill>
        <p:spPr>
          <a:xfrm>
            <a:off x="6569489" y="3932500"/>
            <a:ext cx="1917104" cy="1917104"/>
          </a:xfrm>
          <a:prstGeom prst="rect">
            <a:avLst/>
          </a:prstGeom>
        </p:spPr>
      </p:pic>
    </p:spTree>
    <p:extLst>
      <p:ext uri="{BB962C8B-B14F-4D97-AF65-F5344CB8AC3E}">
        <p14:creationId xmlns:p14="http://schemas.microsoft.com/office/powerpoint/2010/main" val="3871539567"/>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4191" y="2398248"/>
            <a:ext cx="9887351" cy="3477875"/>
          </a:xfrm>
          <a:prstGeom prst="rect">
            <a:avLst/>
          </a:prstGeom>
        </p:spPr>
        <p:txBody>
          <a:bodyPr wrap="square">
            <a:spAutoFit/>
          </a:bodyPr>
          <a:lstStyle/>
          <a:p>
            <a:pPr marL="285750" indent="-285750">
              <a:buFont typeface="Arial" panose="020B0604020202020204" pitchFamily="34" charset="0"/>
              <a:buChar char="•"/>
            </a:pPr>
            <a:endParaRPr lang="en-GB" sz="2000" dirty="0" smtClean="0">
              <a:solidFill>
                <a:srgbClr val="0070C0"/>
              </a:solidFill>
              <a:latin typeface="Verdana" panose="020B0604030504040204" pitchFamily="34" charset="0"/>
              <a:ea typeface="Verdana" panose="020B0604030504040204" pitchFamily="34" charset="0"/>
            </a:endParaRPr>
          </a:p>
          <a:p>
            <a:pPr lvl="0"/>
            <a:endParaRPr lang="en-US" b="1" dirty="0" smtClean="0">
              <a:solidFill>
                <a:srgbClr val="0070C0"/>
              </a:solidFill>
              <a:latin typeface="Verdana" panose="020B0604030504040204" pitchFamily="34" charset="0"/>
              <a:ea typeface="Verdana" panose="020B0604030504040204" pitchFamily="34" charset="0"/>
            </a:endParaRPr>
          </a:p>
          <a:p>
            <a:pPr lvl="0" algn="ctr"/>
            <a:r>
              <a:rPr lang="en-GB" b="1" dirty="0">
                <a:solidFill>
                  <a:srgbClr val="0070C0"/>
                </a:solidFill>
                <a:latin typeface="Verdana" panose="020B0604030504040204" pitchFamily="34" charset="0"/>
                <a:ea typeface="Verdana" panose="020B0604030504040204" pitchFamily="34" charset="0"/>
              </a:rPr>
              <a:t>A showcase of all things Trafford </a:t>
            </a:r>
            <a:endParaRPr lang="en-GB" b="1" dirty="0" smtClean="0">
              <a:solidFill>
                <a:srgbClr val="0070C0"/>
              </a:solidFill>
              <a:latin typeface="Verdana" panose="020B0604030504040204" pitchFamily="34" charset="0"/>
              <a:ea typeface="Verdana" panose="020B0604030504040204" pitchFamily="34" charset="0"/>
            </a:endParaRPr>
          </a:p>
          <a:p>
            <a:pPr lvl="0" algn="ctr"/>
            <a:endParaRPr lang="en-GB" dirty="0" smtClean="0">
              <a:solidFill>
                <a:srgbClr val="0070C0"/>
              </a:solidFill>
              <a:latin typeface="Verdana" panose="020B0604030504040204" pitchFamily="34" charset="0"/>
              <a:ea typeface="Verdana" panose="020B0604030504040204" pitchFamily="34" charset="0"/>
            </a:endParaRPr>
          </a:p>
          <a:p>
            <a:pPr algn="ctr"/>
            <a:r>
              <a:rPr lang="en-GB" dirty="0">
                <a:solidFill>
                  <a:srgbClr val="0070C0"/>
                </a:solidFill>
                <a:latin typeface="Verdana" panose="020B0604030504040204" pitchFamily="34" charset="0"/>
                <a:ea typeface="Verdana" panose="020B0604030504040204" pitchFamily="34" charset="0"/>
              </a:rPr>
              <a:t>Learn about how social businesses are partnering with Trafford Council to bring innovation in service to Trafford communities through Social Value, community projects, the changing futures programme and local infrastructure. </a:t>
            </a:r>
          </a:p>
          <a:p>
            <a:pPr lvl="0"/>
            <a:endParaRPr lang="en-GB" dirty="0"/>
          </a:p>
          <a:p>
            <a:pPr marL="342900" indent="-34290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dirty="0"/>
          </a:p>
        </p:txBody>
      </p:sp>
      <p:sp>
        <p:nvSpPr>
          <p:cNvPr id="3" name="TextBox 2"/>
          <p:cNvSpPr txBox="1"/>
          <p:nvPr/>
        </p:nvSpPr>
        <p:spPr>
          <a:xfrm>
            <a:off x="2115277" y="1956204"/>
            <a:ext cx="7223760" cy="646331"/>
          </a:xfrm>
          <a:prstGeom prst="rect">
            <a:avLst/>
          </a:prstGeom>
          <a:noFill/>
        </p:spPr>
        <p:txBody>
          <a:bodyPr wrap="square" rtlCol="0">
            <a:spAutoFit/>
          </a:bodyPr>
          <a:lstStyle/>
          <a:p>
            <a:r>
              <a:rPr lang="en-GB" sz="3600" b="1" dirty="0" smtClean="0">
                <a:solidFill>
                  <a:srgbClr val="0070C0"/>
                </a:solidFill>
                <a:latin typeface="Verdana" panose="020B0604030504040204" pitchFamily="34" charset="0"/>
                <a:ea typeface="Verdana" panose="020B0604030504040204" pitchFamily="34" charset="0"/>
              </a:rPr>
              <a:t>The Ballroom – Tables 2 - 5</a:t>
            </a:r>
            <a:endParaRPr lang="en-GB" sz="3600" b="1" dirty="0">
              <a:solidFill>
                <a:srgbClr val="0070C0"/>
              </a:solidFill>
              <a:latin typeface="Verdana" panose="020B0604030504040204" pitchFamily="34" charset="0"/>
              <a:ea typeface="Verdana" panose="020B0604030504040204" pitchFamily="34" charset="0"/>
            </a:endParaRPr>
          </a:p>
        </p:txBody>
      </p:sp>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253" y="268010"/>
            <a:ext cx="4966922" cy="13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stretch>
            <a:fillRect/>
          </a:stretch>
        </p:blipFill>
        <p:spPr>
          <a:xfrm>
            <a:off x="3742055" y="4713786"/>
            <a:ext cx="1905000" cy="1905000"/>
          </a:xfrm>
          <a:prstGeom prst="rect">
            <a:avLst/>
          </a:prstGeom>
        </p:spPr>
      </p:pic>
      <p:pic>
        <p:nvPicPr>
          <p:cNvPr id="6" name="Picture 5"/>
          <p:cNvPicPr>
            <a:picLocks noChangeAspect="1"/>
          </p:cNvPicPr>
          <p:nvPr/>
        </p:nvPicPr>
        <p:blipFill>
          <a:blip r:embed="rId4"/>
          <a:stretch>
            <a:fillRect/>
          </a:stretch>
        </p:blipFill>
        <p:spPr>
          <a:xfrm>
            <a:off x="6200140" y="4713786"/>
            <a:ext cx="1905000" cy="1905000"/>
          </a:xfrm>
          <a:prstGeom prst="rect">
            <a:avLst/>
          </a:prstGeom>
        </p:spPr>
      </p:pic>
    </p:spTree>
    <p:extLst>
      <p:ext uri="{BB962C8B-B14F-4D97-AF65-F5344CB8AC3E}">
        <p14:creationId xmlns:p14="http://schemas.microsoft.com/office/powerpoint/2010/main" val="2147407216"/>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631" y="1006328"/>
            <a:ext cx="9887351" cy="3293209"/>
          </a:xfrm>
          <a:prstGeom prst="rect">
            <a:avLst/>
          </a:prstGeom>
        </p:spPr>
        <p:txBody>
          <a:bodyPr wrap="square">
            <a:spAutoFit/>
          </a:bodyPr>
          <a:lstStyle/>
          <a:p>
            <a:pPr marL="285750" indent="-285750">
              <a:buFont typeface="Arial" panose="020B0604020202020204" pitchFamily="34" charset="0"/>
              <a:buChar char="•"/>
            </a:pPr>
            <a:endParaRPr lang="en-GB" sz="2000" dirty="0" smtClean="0">
              <a:solidFill>
                <a:srgbClr val="0070C0"/>
              </a:solidFill>
              <a:latin typeface="Verdana" panose="020B0604030504040204" pitchFamily="34" charset="0"/>
              <a:ea typeface="Verdana" panose="020B0604030504040204" pitchFamily="34" charset="0"/>
            </a:endParaRPr>
          </a:p>
          <a:p>
            <a:pPr lvl="0"/>
            <a:endParaRPr lang="en-US" b="1" dirty="0" smtClean="0">
              <a:solidFill>
                <a:srgbClr val="0070C0"/>
              </a:solidFill>
              <a:latin typeface="Verdana" panose="020B0604030504040204" pitchFamily="34" charset="0"/>
              <a:ea typeface="Verdana" panose="020B0604030504040204" pitchFamily="34" charset="0"/>
            </a:endParaRPr>
          </a:p>
          <a:p>
            <a:pPr lvl="0" algn="ctr"/>
            <a:r>
              <a:rPr lang="en-GB" sz="2400" b="1" dirty="0" smtClean="0">
                <a:solidFill>
                  <a:srgbClr val="0070C0"/>
                </a:solidFill>
                <a:latin typeface="Verdana" panose="020B0604030504040204" pitchFamily="34" charset="0"/>
                <a:ea typeface="Verdana" panose="020B0604030504040204" pitchFamily="34" charset="0"/>
              </a:rPr>
              <a:t>Changing Futures in Trafford </a:t>
            </a:r>
          </a:p>
          <a:p>
            <a:pPr lvl="0" algn="ctr"/>
            <a:endParaRPr lang="en-GB" dirty="0" smtClean="0">
              <a:solidFill>
                <a:srgbClr val="0070C0"/>
              </a:solidFill>
              <a:latin typeface="Verdana" panose="020B0604030504040204" pitchFamily="34" charset="0"/>
              <a:ea typeface="Verdana" panose="020B0604030504040204" pitchFamily="34" charset="0"/>
            </a:endParaRPr>
          </a:p>
          <a:p>
            <a:pPr algn="ctr"/>
            <a:r>
              <a:rPr lang="en-US" dirty="0">
                <a:solidFill>
                  <a:srgbClr val="0070C0"/>
                </a:solidFill>
                <a:latin typeface="Verdana" panose="020B0604030504040204" pitchFamily="34" charset="0"/>
                <a:ea typeface="Verdana" panose="020B0604030504040204" pitchFamily="34" charset="0"/>
              </a:rPr>
              <a:t>Changing Futures Trafford is a year-long </a:t>
            </a:r>
            <a:r>
              <a:rPr lang="en-US" dirty="0" err="1">
                <a:solidFill>
                  <a:srgbClr val="0070C0"/>
                </a:solidFill>
                <a:latin typeface="Verdana" panose="020B0604030504040204" pitchFamily="34" charset="0"/>
                <a:ea typeface="Verdana" panose="020B0604030504040204" pitchFamily="34" charset="0"/>
              </a:rPr>
              <a:t>programme</a:t>
            </a:r>
            <a:r>
              <a:rPr lang="en-US" dirty="0">
                <a:solidFill>
                  <a:srgbClr val="0070C0"/>
                </a:solidFill>
                <a:latin typeface="Verdana" panose="020B0604030504040204" pitchFamily="34" charset="0"/>
                <a:ea typeface="Verdana" panose="020B0604030504040204" pitchFamily="34" charset="0"/>
              </a:rPr>
              <a:t>, focused on supporting people who experience a combination of homelessness, substance misuse, mental health issues, domestic abuse and contact with the criminal justice system.</a:t>
            </a:r>
            <a:endParaRPr lang="en-GB" dirty="0"/>
          </a:p>
          <a:p>
            <a:pPr marL="342900" indent="-34290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dirty="0"/>
          </a:p>
        </p:txBody>
      </p:sp>
      <p:sp>
        <p:nvSpPr>
          <p:cNvPr id="3" name="TextBox 2"/>
          <p:cNvSpPr txBox="1"/>
          <p:nvPr/>
        </p:nvSpPr>
        <p:spPr>
          <a:xfrm>
            <a:off x="663063" y="669903"/>
            <a:ext cx="7223760" cy="646331"/>
          </a:xfrm>
          <a:prstGeom prst="rect">
            <a:avLst/>
          </a:prstGeom>
          <a:noFill/>
        </p:spPr>
        <p:txBody>
          <a:bodyPr wrap="square" rtlCol="0">
            <a:spAutoFit/>
          </a:bodyPr>
          <a:lstStyle/>
          <a:p>
            <a:r>
              <a:rPr lang="en-GB" sz="3600" b="1" dirty="0" smtClean="0">
                <a:solidFill>
                  <a:srgbClr val="0070C0"/>
                </a:solidFill>
                <a:latin typeface="Verdana" panose="020B0604030504040204" pitchFamily="34" charset="0"/>
                <a:ea typeface="Verdana" panose="020B0604030504040204" pitchFamily="34" charset="0"/>
              </a:rPr>
              <a:t>The Ballroom – Table 2</a:t>
            </a:r>
            <a:endParaRPr lang="en-GB" sz="3600" b="1" dirty="0">
              <a:solidFill>
                <a:srgbClr val="0070C0"/>
              </a:solidFill>
              <a:latin typeface="Verdana" panose="020B0604030504040204" pitchFamily="34" charset="0"/>
              <a:ea typeface="Verdana" panose="020B0604030504040204" pitchFamily="34" charset="0"/>
            </a:endParaRPr>
          </a:p>
        </p:txBody>
      </p:sp>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253" y="268010"/>
            <a:ext cx="4966922" cy="13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078104" y="5327064"/>
            <a:ext cx="3196839" cy="1077218"/>
          </a:xfrm>
          <a:prstGeom prst="rect">
            <a:avLst/>
          </a:prstGeom>
          <a:noFill/>
        </p:spPr>
        <p:txBody>
          <a:bodyPr wrap="square" rtlCol="0">
            <a:spAutoFit/>
          </a:bodyPr>
          <a:lstStyle/>
          <a:p>
            <a:pPr algn="ctr"/>
            <a:r>
              <a:rPr lang="en-GB" sz="1600" b="1" dirty="0" smtClean="0">
                <a:solidFill>
                  <a:srgbClr val="0070C0"/>
                </a:solidFill>
                <a:latin typeface="Verdana" panose="020B0604030504040204" pitchFamily="34" charset="0"/>
                <a:ea typeface="Verdana" panose="020B0604030504040204" pitchFamily="34" charset="0"/>
              </a:rPr>
              <a:t>Tom </a:t>
            </a:r>
          </a:p>
          <a:p>
            <a:pPr algn="ctr"/>
            <a:r>
              <a:rPr lang="en-GB" sz="1600" b="1" dirty="0" smtClean="0">
                <a:solidFill>
                  <a:srgbClr val="0070C0"/>
                </a:solidFill>
                <a:latin typeface="Verdana" panose="020B0604030504040204" pitchFamily="34" charset="0"/>
                <a:ea typeface="Verdana" panose="020B0604030504040204" pitchFamily="34" charset="0"/>
              </a:rPr>
              <a:t>Maloney – Programme Director Health &amp; Care Trafford Council </a:t>
            </a:r>
            <a:endParaRPr lang="en-GB" sz="1600" b="1" dirty="0">
              <a:solidFill>
                <a:srgbClr val="0070C0"/>
              </a:solidFill>
              <a:latin typeface="Verdana" panose="020B0604030504040204" pitchFamily="34" charset="0"/>
              <a:ea typeface="Verdana" panose="020B0604030504040204" pitchFamily="34" charset="0"/>
            </a:endParaRPr>
          </a:p>
        </p:txBody>
      </p:sp>
      <p:pic>
        <p:nvPicPr>
          <p:cNvPr id="2" name="Picture 1"/>
          <p:cNvPicPr>
            <a:picLocks noChangeAspect="1"/>
          </p:cNvPicPr>
          <p:nvPr/>
        </p:nvPicPr>
        <p:blipFill>
          <a:blip r:embed="rId3"/>
          <a:stretch>
            <a:fillRect/>
          </a:stretch>
        </p:blipFill>
        <p:spPr>
          <a:xfrm>
            <a:off x="1705524" y="3330427"/>
            <a:ext cx="1797258" cy="1938219"/>
          </a:xfrm>
          <a:prstGeom prst="rect">
            <a:avLst/>
          </a:prstGeom>
        </p:spPr>
      </p:pic>
      <p:pic>
        <p:nvPicPr>
          <p:cNvPr id="6" name="Picture 5"/>
          <p:cNvPicPr>
            <a:picLocks noChangeAspect="1"/>
          </p:cNvPicPr>
          <p:nvPr/>
        </p:nvPicPr>
        <p:blipFill>
          <a:blip r:embed="rId4"/>
          <a:stretch>
            <a:fillRect/>
          </a:stretch>
        </p:blipFill>
        <p:spPr>
          <a:xfrm>
            <a:off x="8150860" y="3301388"/>
            <a:ext cx="1905000" cy="1905000"/>
          </a:xfrm>
          <a:prstGeom prst="rect">
            <a:avLst/>
          </a:prstGeom>
        </p:spPr>
      </p:pic>
      <p:sp>
        <p:nvSpPr>
          <p:cNvPr id="8" name="TextBox 7"/>
          <p:cNvSpPr txBox="1"/>
          <p:nvPr/>
        </p:nvSpPr>
        <p:spPr>
          <a:xfrm>
            <a:off x="7504940" y="5450174"/>
            <a:ext cx="3196839" cy="830997"/>
          </a:xfrm>
          <a:prstGeom prst="rect">
            <a:avLst/>
          </a:prstGeom>
          <a:noFill/>
        </p:spPr>
        <p:txBody>
          <a:bodyPr wrap="square" rtlCol="0">
            <a:spAutoFit/>
          </a:bodyPr>
          <a:lstStyle/>
          <a:p>
            <a:pPr algn="ctr"/>
            <a:r>
              <a:rPr lang="en-GB" sz="1600" b="1" dirty="0" smtClean="0">
                <a:solidFill>
                  <a:srgbClr val="0070C0"/>
                </a:solidFill>
                <a:latin typeface="Verdana" panose="020B0604030504040204" pitchFamily="34" charset="0"/>
                <a:ea typeface="Verdana" panose="020B0604030504040204" pitchFamily="34" charset="0"/>
              </a:rPr>
              <a:t>Caroline </a:t>
            </a:r>
            <a:r>
              <a:rPr lang="en-GB" sz="1600" b="1" dirty="0" err="1" smtClean="0">
                <a:solidFill>
                  <a:srgbClr val="0070C0"/>
                </a:solidFill>
                <a:latin typeface="Verdana" panose="020B0604030504040204" pitchFamily="34" charset="0"/>
                <a:ea typeface="Verdana" panose="020B0604030504040204" pitchFamily="34" charset="0"/>
              </a:rPr>
              <a:t>Luckham</a:t>
            </a:r>
            <a:r>
              <a:rPr lang="en-GB" sz="1600" b="1" dirty="0" smtClean="0">
                <a:solidFill>
                  <a:srgbClr val="0070C0"/>
                </a:solidFill>
                <a:latin typeface="Verdana" panose="020B0604030504040204" pitchFamily="34" charset="0"/>
                <a:ea typeface="Verdana" panose="020B0604030504040204" pitchFamily="34" charset="0"/>
              </a:rPr>
              <a:t> – Delivery Lead Changing Futures Trafford </a:t>
            </a:r>
            <a:endParaRPr lang="en-GB" sz="1600" b="1" dirty="0">
              <a:solidFill>
                <a:srgbClr val="0070C0"/>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5"/>
          <a:stretch>
            <a:fillRect/>
          </a:stretch>
        </p:blipFill>
        <p:spPr>
          <a:xfrm>
            <a:off x="4640682" y="3301388"/>
            <a:ext cx="2487964" cy="2460773"/>
          </a:xfrm>
          <a:prstGeom prst="rect">
            <a:avLst/>
          </a:prstGeom>
        </p:spPr>
      </p:pic>
    </p:spTree>
    <p:extLst>
      <p:ext uri="{BB962C8B-B14F-4D97-AF65-F5344CB8AC3E}">
        <p14:creationId xmlns:p14="http://schemas.microsoft.com/office/powerpoint/2010/main" val="2469560862"/>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631" y="1006328"/>
            <a:ext cx="9887351" cy="3508653"/>
          </a:xfrm>
          <a:prstGeom prst="rect">
            <a:avLst/>
          </a:prstGeom>
        </p:spPr>
        <p:txBody>
          <a:bodyPr wrap="square">
            <a:spAutoFit/>
          </a:bodyPr>
          <a:lstStyle/>
          <a:p>
            <a:pPr marL="285750" indent="-285750">
              <a:buFont typeface="Arial" panose="020B0604020202020204" pitchFamily="34" charset="0"/>
              <a:buChar char="•"/>
            </a:pPr>
            <a:endParaRPr lang="en-GB" sz="2000" dirty="0" smtClean="0">
              <a:solidFill>
                <a:srgbClr val="0070C0"/>
              </a:solidFill>
              <a:latin typeface="Verdana" panose="020B0604030504040204" pitchFamily="34" charset="0"/>
              <a:ea typeface="Verdana" panose="020B0604030504040204" pitchFamily="34" charset="0"/>
            </a:endParaRPr>
          </a:p>
          <a:p>
            <a:pPr lvl="0"/>
            <a:endParaRPr lang="en-US" b="1" dirty="0" smtClean="0">
              <a:solidFill>
                <a:srgbClr val="0070C0"/>
              </a:solidFill>
              <a:latin typeface="Verdana" panose="020B0604030504040204" pitchFamily="34" charset="0"/>
              <a:ea typeface="Verdana" panose="020B0604030504040204" pitchFamily="34" charset="0"/>
            </a:endParaRPr>
          </a:p>
          <a:p>
            <a:pPr lvl="0" algn="ctr"/>
            <a:r>
              <a:rPr lang="en-GB" sz="2400" b="1" dirty="0" smtClean="0">
                <a:solidFill>
                  <a:srgbClr val="0070C0"/>
                </a:solidFill>
                <a:latin typeface="Verdana" panose="020B0604030504040204" pitchFamily="34" charset="0"/>
                <a:ea typeface="Verdana" panose="020B0604030504040204" pitchFamily="34" charset="0"/>
              </a:rPr>
              <a:t>Trafford Local </a:t>
            </a:r>
            <a:r>
              <a:rPr lang="en-GB" sz="2400" b="1" dirty="0" err="1" smtClean="0">
                <a:solidFill>
                  <a:srgbClr val="0070C0"/>
                </a:solidFill>
                <a:latin typeface="Verdana" panose="020B0604030504040204" pitchFamily="34" charset="0"/>
                <a:ea typeface="Verdana" panose="020B0604030504040204" pitchFamily="34" charset="0"/>
              </a:rPr>
              <a:t>Infrstructure</a:t>
            </a:r>
            <a:r>
              <a:rPr lang="en-GB" sz="2400" b="1" dirty="0" smtClean="0">
                <a:solidFill>
                  <a:srgbClr val="0070C0"/>
                </a:solidFill>
                <a:latin typeface="Verdana" panose="020B0604030504040204" pitchFamily="34" charset="0"/>
                <a:ea typeface="Verdana" panose="020B0604030504040204" pitchFamily="34" charset="0"/>
              </a:rPr>
              <a:t> – Trafford Community Collective</a:t>
            </a:r>
          </a:p>
          <a:p>
            <a:pPr lvl="0" algn="ctr"/>
            <a:endParaRPr lang="en-GB" dirty="0" smtClean="0">
              <a:solidFill>
                <a:srgbClr val="0070C0"/>
              </a:solidFill>
              <a:latin typeface="Verdana" panose="020B0604030504040204" pitchFamily="34" charset="0"/>
              <a:ea typeface="Verdana" panose="020B0604030504040204" pitchFamily="34" charset="0"/>
            </a:endParaRPr>
          </a:p>
          <a:p>
            <a:pPr algn="ctr"/>
            <a:r>
              <a:rPr lang="en-US" dirty="0">
                <a:solidFill>
                  <a:srgbClr val="0070C0"/>
                </a:solidFill>
                <a:latin typeface="Verdana" panose="020B0604030504040204" pitchFamily="34" charset="0"/>
                <a:ea typeface="Verdana" panose="020B0604030504040204" pitchFamily="34" charset="0"/>
              </a:rPr>
              <a:t>Trafford Community Collective is a member-led </a:t>
            </a:r>
            <a:r>
              <a:rPr lang="en-US" dirty="0" err="1">
                <a:solidFill>
                  <a:srgbClr val="0070C0"/>
                </a:solidFill>
                <a:latin typeface="Verdana" panose="020B0604030504040204" pitchFamily="34" charset="0"/>
                <a:ea typeface="Verdana" panose="020B0604030504040204" pitchFamily="34" charset="0"/>
              </a:rPr>
              <a:t>organisation</a:t>
            </a:r>
            <a:r>
              <a:rPr lang="en-US" dirty="0">
                <a:solidFill>
                  <a:srgbClr val="0070C0"/>
                </a:solidFill>
                <a:latin typeface="Verdana" panose="020B0604030504040204" pitchFamily="34" charset="0"/>
                <a:ea typeface="Verdana" panose="020B0604030504040204" pitchFamily="34" charset="0"/>
              </a:rPr>
              <a:t> that supports the development of the Voluntary, Community, Faith and Social Enterprise (VCFSE) sector across Trafford by promoting a Collective and partnership approach to service development and delivery. We call the it the Collective for short!</a:t>
            </a: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dirty="0"/>
          </a:p>
        </p:txBody>
      </p:sp>
      <p:sp>
        <p:nvSpPr>
          <p:cNvPr id="3" name="TextBox 2"/>
          <p:cNvSpPr txBox="1"/>
          <p:nvPr/>
        </p:nvSpPr>
        <p:spPr>
          <a:xfrm>
            <a:off x="663063" y="669903"/>
            <a:ext cx="7223760" cy="646331"/>
          </a:xfrm>
          <a:prstGeom prst="rect">
            <a:avLst/>
          </a:prstGeom>
          <a:noFill/>
        </p:spPr>
        <p:txBody>
          <a:bodyPr wrap="square" rtlCol="0">
            <a:spAutoFit/>
          </a:bodyPr>
          <a:lstStyle/>
          <a:p>
            <a:r>
              <a:rPr lang="en-GB" sz="3600" b="1" dirty="0" smtClean="0">
                <a:solidFill>
                  <a:srgbClr val="0070C0"/>
                </a:solidFill>
                <a:latin typeface="Verdana" panose="020B0604030504040204" pitchFamily="34" charset="0"/>
                <a:ea typeface="Verdana" panose="020B0604030504040204" pitchFamily="34" charset="0"/>
              </a:rPr>
              <a:t>The Ballroom – Table </a:t>
            </a:r>
            <a:r>
              <a:rPr lang="en-GB" sz="3600" b="1" dirty="0">
                <a:solidFill>
                  <a:srgbClr val="0070C0"/>
                </a:solidFill>
                <a:latin typeface="Verdana" panose="020B0604030504040204" pitchFamily="34" charset="0"/>
                <a:ea typeface="Verdana" panose="020B0604030504040204" pitchFamily="34" charset="0"/>
              </a:rPr>
              <a:t>3</a:t>
            </a:r>
          </a:p>
        </p:txBody>
      </p:sp>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253" y="268010"/>
            <a:ext cx="4966922" cy="13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085557" y="5834380"/>
            <a:ext cx="3196839" cy="830997"/>
          </a:xfrm>
          <a:prstGeom prst="rect">
            <a:avLst/>
          </a:prstGeom>
          <a:noFill/>
        </p:spPr>
        <p:txBody>
          <a:bodyPr wrap="square" rtlCol="0">
            <a:spAutoFit/>
          </a:bodyPr>
          <a:lstStyle/>
          <a:p>
            <a:pPr algn="ctr"/>
            <a:r>
              <a:rPr lang="en-GB" sz="1600" b="1" dirty="0" smtClean="0">
                <a:solidFill>
                  <a:srgbClr val="0070C0"/>
                </a:solidFill>
                <a:latin typeface="Verdana" panose="020B0604030504040204" pitchFamily="34" charset="0"/>
                <a:ea typeface="Verdana" panose="020B0604030504040204" pitchFamily="34" charset="0"/>
              </a:rPr>
              <a:t>Nathalie Haslam – Deputy CEO Trafford Community Collective </a:t>
            </a:r>
            <a:endParaRPr lang="en-GB" sz="1600" b="1" dirty="0">
              <a:solidFill>
                <a:srgbClr val="0070C0"/>
              </a:solidFill>
              <a:latin typeface="Verdana" panose="020B0604030504040204" pitchFamily="34" charset="0"/>
              <a:ea typeface="Verdana" panose="020B0604030504040204" pitchFamily="34" charset="0"/>
            </a:endParaRPr>
          </a:p>
        </p:txBody>
      </p:sp>
      <p:sp>
        <p:nvSpPr>
          <p:cNvPr id="8" name="TextBox 7"/>
          <p:cNvSpPr txBox="1"/>
          <p:nvPr/>
        </p:nvSpPr>
        <p:spPr>
          <a:xfrm>
            <a:off x="6491275" y="5834379"/>
            <a:ext cx="3196839" cy="830997"/>
          </a:xfrm>
          <a:prstGeom prst="rect">
            <a:avLst/>
          </a:prstGeom>
          <a:noFill/>
        </p:spPr>
        <p:txBody>
          <a:bodyPr wrap="square" rtlCol="0">
            <a:spAutoFit/>
          </a:bodyPr>
          <a:lstStyle/>
          <a:p>
            <a:pPr algn="ctr"/>
            <a:r>
              <a:rPr lang="en-GB" sz="1600" b="1" dirty="0" smtClean="0">
                <a:solidFill>
                  <a:srgbClr val="0070C0"/>
                </a:solidFill>
                <a:latin typeface="Verdana" panose="020B0604030504040204" pitchFamily="34" charset="0"/>
                <a:ea typeface="Verdana" panose="020B0604030504040204" pitchFamily="34" charset="0"/>
              </a:rPr>
              <a:t>Mitch Salter – Strategic Partnership Manager Trafford Council</a:t>
            </a:r>
            <a:endParaRPr lang="en-GB" sz="1600" b="1" dirty="0">
              <a:solidFill>
                <a:srgbClr val="0070C0"/>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3"/>
          <a:stretch>
            <a:fillRect/>
          </a:stretch>
        </p:blipFill>
        <p:spPr>
          <a:xfrm>
            <a:off x="6934323" y="3843018"/>
            <a:ext cx="1905000" cy="1905000"/>
          </a:xfrm>
          <a:prstGeom prst="rect">
            <a:avLst/>
          </a:prstGeom>
        </p:spPr>
      </p:pic>
      <p:pic>
        <p:nvPicPr>
          <p:cNvPr id="9" name="Picture 8"/>
          <p:cNvPicPr>
            <a:picLocks noChangeAspect="1"/>
          </p:cNvPicPr>
          <p:nvPr/>
        </p:nvPicPr>
        <p:blipFill>
          <a:blip r:embed="rId4"/>
          <a:stretch>
            <a:fillRect/>
          </a:stretch>
        </p:blipFill>
        <p:spPr>
          <a:xfrm>
            <a:off x="2734078" y="3848220"/>
            <a:ext cx="1899798" cy="1899798"/>
          </a:xfrm>
          <a:prstGeom prst="rect">
            <a:avLst/>
          </a:prstGeom>
        </p:spPr>
      </p:pic>
    </p:spTree>
    <p:extLst>
      <p:ext uri="{BB962C8B-B14F-4D97-AF65-F5344CB8AC3E}">
        <p14:creationId xmlns:p14="http://schemas.microsoft.com/office/powerpoint/2010/main" val="1092679085"/>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631" y="1006328"/>
            <a:ext cx="9887351" cy="2862322"/>
          </a:xfrm>
          <a:prstGeom prst="rect">
            <a:avLst/>
          </a:prstGeom>
        </p:spPr>
        <p:txBody>
          <a:bodyPr wrap="square">
            <a:spAutoFit/>
          </a:bodyPr>
          <a:lstStyle/>
          <a:p>
            <a:pPr marL="285750" indent="-285750">
              <a:buFont typeface="Arial" panose="020B0604020202020204" pitchFamily="34" charset="0"/>
              <a:buChar char="•"/>
            </a:pPr>
            <a:endParaRPr lang="en-GB" sz="2000" dirty="0" smtClean="0">
              <a:solidFill>
                <a:srgbClr val="0070C0"/>
              </a:solidFill>
              <a:latin typeface="Verdana" panose="020B0604030504040204" pitchFamily="34" charset="0"/>
              <a:ea typeface="Verdana" panose="020B0604030504040204" pitchFamily="34" charset="0"/>
            </a:endParaRPr>
          </a:p>
          <a:p>
            <a:pPr lvl="0"/>
            <a:endParaRPr lang="en-US" b="1" dirty="0" smtClean="0">
              <a:solidFill>
                <a:srgbClr val="0070C0"/>
              </a:solidFill>
              <a:latin typeface="Verdana" panose="020B0604030504040204" pitchFamily="34" charset="0"/>
              <a:ea typeface="Verdana" panose="020B0604030504040204" pitchFamily="34" charset="0"/>
            </a:endParaRPr>
          </a:p>
          <a:p>
            <a:pPr lvl="0" algn="ctr"/>
            <a:r>
              <a:rPr lang="en-GB" sz="2400" b="1" dirty="0" smtClean="0">
                <a:solidFill>
                  <a:srgbClr val="0070C0"/>
                </a:solidFill>
                <a:latin typeface="Verdana" panose="020B0604030504040204" pitchFamily="34" charset="0"/>
                <a:ea typeface="Verdana" panose="020B0604030504040204" pitchFamily="34" charset="0"/>
              </a:rPr>
              <a:t>Healthy Communities in Trafford</a:t>
            </a:r>
          </a:p>
          <a:p>
            <a:pPr lvl="0" algn="ctr"/>
            <a:endParaRPr lang="en-GB" dirty="0" smtClean="0">
              <a:solidFill>
                <a:srgbClr val="0070C0"/>
              </a:solidFill>
              <a:latin typeface="Verdana" panose="020B0604030504040204" pitchFamily="34" charset="0"/>
              <a:ea typeface="Verdana" panose="020B0604030504040204" pitchFamily="34" charset="0"/>
            </a:endParaRPr>
          </a:p>
          <a:p>
            <a:pPr algn="ctr"/>
            <a:r>
              <a:rPr lang="en-US" dirty="0" smtClean="0">
                <a:solidFill>
                  <a:srgbClr val="0070C0"/>
                </a:solidFill>
                <a:latin typeface="Verdana" panose="020B0604030504040204" pitchFamily="34" charset="0"/>
                <a:ea typeface="Verdana" panose="020B0604030504040204" pitchFamily="34" charset="0"/>
              </a:rPr>
              <a:t>Learn more about how Sale Central PCN works together with Sale Moor Community Partnership to improve the health and wellbeing of the residents of Sale Moor and the wider Trafford Community</a:t>
            </a: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dirty="0"/>
          </a:p>
        </p:txBody>
      </p:sp>
      <p:sp>
        <p:nvSpPr>
          <p:cNvPr id="3" name="TextBox 2"/>
          <p:cNvSpPr txBox="1"/>
          <p:nvPr/>
        </p:nvSpPr>
        <p:spPr>
          <a:xfrm>
            <a:off x="663063" y="669903"/>
            <a:ext cx="7223760" cy="646331"/>
          </a:xfrm>
          <a:prstGeom prst="rect">
            <a:avLst/>
          </a:prstGeom>
          <a:noFill/>
        </p:spPr>
        <p:txBody>
          <a:bodyPr wrap="square" rtlCol="0">
            <a:spAutoFit/>
          </a:bodyPr>
          <a:lstStyle/>
          <a:p>
            <a:r>
              <a:rPr lang="en-GB" sz="3600" b="1" dirty="0" smtClean="0">
                <a:solidFill>
                  <a:srgbClr val="0070C0"/>
                </a:solidFill>
                <a:latin typeface="Verdana" panose="020B0604030504040204" pitchFamily="34" charset="0"/>
                <a:ea typeface="Verdana" panose="020B0604030504040204" pitchFamily="34" charset="0"/>
              </a:rPr>
              <a:t>The Ballroom – Table 4</a:t>
            </a:r>
            <a:endParaRPr lang="en-GB" sz="3600" b="1" dirty="0">
              <a:solidFill>
                <a:srgbClr val="0070C0"/>
              </a:solidFill>
              <a:latin typeface="Verdana" panose="020B0604030504040204" pitchFamily="34" charset="0"/>
              <a:ea typeface="Verdana" panose="020B0604030504040204" pitchFamily="34" charset="0"/>
            </a:endParaRPr>
          </a:p>
        </p:txBody>
      </p:sp>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253" y="268010"/>
            <a:ext cx="4966922" cy="13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085557" y="5834380"/>
            <a:ext cx="3196839" cy="830997"/>
          </a:xfrm>
          <a:prstGeom prst="rect">
            <a:avLst/>
          </a:prstGeom>
          <a:noFill/>
        </p:spPr>
        <p:txBody>
          <a:bodyPr wrap="square" rtlCol="0">
            <a:spAutoFit/>
          </a:bodyPr>
          <a:lstStyle/>
          <a:p>
            <a:pPr algn="ctr"/>
            <a:r>
              <a:rPr lang="en-GB" sz="1600" b="1" dirty="0" smtClean="0">
                <a:solidFill>
                  <a:srgbClr val="0070C0"/>
                </a:solidFill>
                <a:latin typeface="Verdana" panose="020B0604030504040204" pitchFamily="34" charset="0"/>
                <a:ea typeface="Verdana" panose="020B0604030504040204" pitchFamily="34" charset="0"/>
              </a:rPr>
              <a:t>Dr Yvonne Burke – Health Inequalities Lead Sale Central PCN</a:t>
            </a:r>
            <a:endParaRPr lang="en-GB" sz="1600" b="1" dirty="0">
              <a:solidFill>
                <a:srgbClr val="0070C0"/>
              </a:solidFill>
              <a:latin typeface="Verdana" panose="020B0604030504040204" pitchFamily="34" charset="0"/>
              <a:ea typeface="Verdana" panose="020B0604030504040204" pitchFamily="34" charset="0"/>
            </a:endParaRPr>
          </a:p>
        </p:txBody>
      </p:sp>
      <p:sp>
        <p:nvSpPr>
          <p:cNvPr id="8" name="TextBox 7"/>
          <p:cNvSpPr txBox="1"/>
          <p:nvPr/>
        </p:nvSpPr>
        <p:spPr>
          <a:xfrm>
            <a:off x="6491275" y="5834379"/>
            <a:ext cx="3196839" cy="830997"/>
          </a:xfrm>
          <a:prstGeom prst="rect">
            <a:avLst/>
          </a:prstGeom>
          <a:noFill/>
        </p:spPr>
        <p:txBody>
          <a:bodyPr wrap="square" rtlCol="0">
            <a:spAutoFit/>
          </a:bodyPr>
          <a:lstStyle/>
          <a:p>
            <a:pPr algn="ctr"/>
            <a:r>
              <a:rPr lang="en-GB" sz="1600" b="1" dirty="0" smtClean="0">
                <a:solidFill>
                  <a:srgbClr val="0070C0"/>
                </a:solidFill>
                <a:latin typeface="Verdana" panose="020B0604030504040204" pitchFamily="34" charset="0"/>
                <a:ea typeface="Verdana" panose="020B0604030504040204" pitchFamily="34" charset="0"/>
              </a:rPr>
              <a:t>Kirsty </a:t>
            </a:r>
            <a:r>
              <a:rPr lang="en-GB" sz="1600" b="1" dirty="0">
                <a:solidFill>
                  <a:srgbClr val="0070C0"/>
                </a:solidFill>
                <a:latin typeface="Verdana" panose="020B0604030504040204" pitchFamily="34" charset="0"/>
                <a:ea typeface="Verdana" panose="020B0604030504040204" pitchFamily="34" charset="0"/>
              </a:rPr>
              <a:t>H</a:t>
            </a:r>
            <a:r>
              <a:rPr lang="en-GB" sz="1600" b="1" dirty="0" smtClean="0">
                <a:solidFill>
                  <a:srgbClr val="0070C0"/>
                </a:solidFill>
                <a:latin typeface="Verdana" panose="020B0604030504040204" pitchFamily="34" charset="0"/>
                <a:ea typeface="Verdana" panose="020B0604030504040204" pitchFamily="34" charset="0"/>
              </a:rPr>
              <a:t>arkins – Sale Moor Community Partnership </a:t>
            </a:r>
            <a:endParaRPr lang="en-GB" sz="1600" b="1" dirty="0">
              <a:solidFill>
                <a:srgbClr val="0070C0"/>
              </a:solidFill>
              <a:latin typeface="Verdana" panose="020B0604030504040204" pitchFamily="34" charset="0"/>
              <a:ea typeface="Verdana" panose="020B0604030504040204" pitchFamily="34" charset="0"/>
            </a:endParaRPr>
          </a:p>
        </p:txBody>
      </p:sp>
      <p:pic>
        <p:nvPicPr>
          <p:cNvPr id="2" name="Picture 1"/>
          <p:cNvPicPr>
            <a:picLocks noChangeAspect="1"/>
          </p:cNvPicPr>
          <p:nvPr/>
        </p:nvPicPr>
        <p:blipFill>
          <a:blip r:embed="rId3"/>
          <a:stretch>
            <a:fillRect/>
          </a:stretch>
        </p:blipFill>
        <p:spPr>
          <a:xfrm>
            <a:off x="2723616" y="3606798"/>
            <a:ext cx="2032002" cy="2032002"/>
          </a:xfrm>
          <a:prstGeom prst="rect">
            <a:avLst/>
          </a:prstGeom>
        </p:spPr>
      </p:pic>
    </p:spTree>
    <p:extLst>
      <p:ext uri="{BB962C8B-B14F-4D97-AF65-F5344CB8AC3E}">
        <p14:creationId xmlns:p14="http://schemas.microsoft.com/office/powerpoint/2010/main" val="2378385631"/>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631" y="1006328"/>
            <a:ext cx="9887351" cy="3477875"/>
          </a:xfrm>
          <a:prstGeom prst="rect">
            <a:avLst/>
          </a:prstGeom>
        </p:spPr>
        <p:txBody>
          <a:bodyPr wrap="square">
            <a:spAutoFit/>
          </a:bodyPr>
          <a:lstStyle/>
          <a:p>
            <a:pPr marL="285750" indent="-285750">
              <a:buFont typeface="Arial" panose="020B0604020202020204" pitchFamily="34" charset="0"/>
              <a:buChar char="•"/>
            </a:pPr>
            <a:endParaRPr lang="en-GB" sz="2000" dirty="0" smtClean="0">
              <a:solidFill>
                <a:srgbClr val="0070C0"/>
              </a:solidFill>
              <a:latin typeface="Verdana" panose="020B0604030504040204" pitchFamily="34" charset="0"/>
              <a:ea typeface="Verdana" panose="020B0604030504040204" pitchFamily="34" charset="0"/>
            </a:endParaRPr>
          </a:p>
          <a:p>
            <a:pPr lvl="0"/>
            <a:endParaRPr lang="en-US" b="1" dirty="0" smtClean="0">
              <a:solidFill>
                <a:srgbClr val="0070C0"/>
              </a:solidFill>
              <a:latin typeface="Verdana" panose="020B0604030504040204" pitchFamily="34" charset="0"/>
              <a:ea typeface="Verdana" panose="020B0604030504040204" pitchFamily="34" charset="0"/>
            </a:endParaRPr>
          </a:p>
          <a:p>
            <a:pPr lvl="0" algn="ctr"/>
            <a:r>
              <a:rPr lang="en-GB" sz="2000" b="1" dirty="0" smtClean="0">
                <a:solidFill>
                  <a:srgbClr val="0070C0"/>
                </a:solidFill>
                <a:latin typeface="Verdana" panose="020B0604030504040204" pitchFamily="34" charset="0"/>
                <a:ea typeface="Verdana" panose="020B0604030504040204" pitchFamily="34" charset="0"/>
              </a:rPr>
              <a:t>Place-based work in Trafford </a:t>
            </a:r>
          </a:p>
          <a:p>
            <a:pPr lvl="0" algn="ctr"/>
            <a:endParaRPr lang="en-US" dirty="0" smtClean="0">
              <a:solidFill>
                <a:srgbClr val="0070C0"/>
              </a:solidFill>
              <a:latin typeface="Verdana" panose="020B0604030504040204" pitchFamily="34" charset="0"/>
              <a:ea typeface="Verdana" panose="020B0604030504040204" pitchFamily="34" charset="0"/>
            </a:endParaRPr>
          </a:p>
          <a:p>
            <a:pPr lvl="0" algn="ctr"/>
            <a:r>
              <a:rPr lang="en-US" dirty="0" smtClean="0">
                <a:solidFill>
                  <a:srgbClr val="0070C0"/>
                </a:solidFill>
                <a:latin typeface="Verdana" panose="020B0604030504040204" pitchFamily="34" charset="0"/>
                <a:ea typeface="Verdana" panose="020B0604030504040204" pitchFamily="34" charset="0"/>
              </a:rPr>
              <a:t>Drop in here to learn about how the </a:t>
            </a:r>
            <a:r>
              <a:rPr lang="en-US" dirty="0" err="1" smtClean="0">
                <a:solidFill>
                  <a:srgbClr val="0070C0"/>
                </a:solidFill>
                <a:latin typeface="Verdana" panose="020B0604030504040204" pitchFamily="34" charset="0"/>
                <a:ea typeface="Verdana" panose="020B0604030504040204" pitchFamily="34" charset="0"/>
              </a:rPr>
              <a:t>neighbourhood</a:t>
            </a:r>
            <a:r>
              <a:rPr lang="en-US" dirty="0" smtClean="0">
                <a:solidFill>
                  <a:srgbClr val="0070C0"/>
                </a:solidFill>
                <a:latin typeface="Verdana" panose="020B0604030504040204" pitchFamily="34" charset="0"/>
                <a:ea typeface="Verdana" panose="020B0604030504040204" pitchFamily="34" charset="0"/>
              </a:rPr>
              <a:t> model is developing in Trafford and how partnership working is fueling improved outcomes for the people of Trafford </a:t>
            </a:r>
            <a:endParaRPr lang="en-GB" dirty="0">
              <a:solidFill>
                <a:srgbClr val="0070C0"/>
              </a:solidFill>
              <a:latin typeface="Verdana" panose="020B0604030504040204" pitchFamily="34" charset="0"/>
              <a:ea typeface="Verdana" panose="020B0604030504040204" pitchFamily="34" charset="0"/>
            </a:endParaRPr>
          </a:p>
          <a:p>
            <a:pPr lvl="0"/>
            <a:endParaRPr lang="en-GB" dirty="0"/>
          </a:p>
          <a:p>
            <a:pPr marL="342900" indent="-34290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dirty="0"/>
          </a:p>
        </p:txBody>
      </p:sp>
      <p:sp>
        <p:nvSpPr>
          <p:cNvPr id="3" name="TextBox 2"/>
          <p:cNvSpPr txBox="1"/>
          <p:nvPr/>
        </p:nvSpPr>
        <p:spPr>
          <a:xfrm>
            <a:off x="611597" y="557867"/>
            <a:ext cx="7223760" cy="646331"/>
          </a:xfrm>
          <a:prstGeom prst="rect">
            <a:avLst/>
          </a:prstGeom>
          <a:noFill/>
        </p:spPr>
        <p:txBody>
          <a:bodyPr wrap="square" rtlCol="0">
            <a:spAutoFit/>
          </a:bodyPr>
          <a:lstStyle/>
          <a:p>
            <a:r>
              <a:rPr lang="en-GB" sz="3600" b="1" dirty="0" smtClean="0">
                <a:solidFill>
                  <a:srgbClr val="0070C0"/>
                </a:solidFill>
                <a:latin typeface="Verdana" panose="020B0604030504040204" pitchFamily="34" charset="0"/>
                <a:ea typeface="Verdana" panose="020B0604030504040204" pitchFamily="34" charset="0"/>
              </a:rPr>
              <a:t>The Ballroom – Table 5</a:t>
            </a:r>
            <a:endParaRPr lang="en-GB" sz="3600" b="1" dirty="0">
              <a:solidFill>
                <a:srgbClr val="0070C0"/>
              </a:solidFill>
              <a:latin typeface="Verdana" panose="020B0604030504040204" pitchFamily="34" charset="0"/>
              <a:ea typeface="Verdana" panose="020B0604030504040204" pitchFamily="34" charset="0"/>
            </a:endParaRPr>
          </a:p>
        </p:txBody>
      </p:sp>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253" y="268010"/>
            <a:ext cx="4966922" cy="13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565236" y="5558155"/>
            <a:ext cx="2812070" cy="1077218"/>
          </a:xfrm>
          <a:prstGeom prst="rect">
            <a:avLst/>
          </a:prstGeom>
          <a:noFill/>
        </p:spPr>
        <p:txBody>
          <a:bodyPr wrap="square" rtlCol="0">
            <a:spAutoFit/>
          </a:bodyPr>
          <a:lstStyle/>
          <a:p>
            <a:pPr algn="ctr"/>
            <a:r>
              <a:rPr lang="en-GB" sz="1600" b="1" dirty="0" smtClean="0">
                <a:solidFill>
                  <a:srgbClr val="0070C0"/>
                </a:solidFill>
                <a:latin typeface="Verdana" panose="020B0604030504040204" pitchFamily="34" charset="0"/>
                <a:ea typeface="Verdana" panose="020B0604030504040204" pitchFamily="34" charset="0"/>
              </a:rPr>
              <a:t>Bernadette</a:t>
            </a:r>
          </a:p>
          <a:p>
            <a:pPr algn="ctr"/>
            <a:r>
              <a:rPr lang="en-GB" sz="1600" b="1" dirty="0" smtClean="0">
                <a:solidFill>
                  <a:srgbClr val="0070C0"/>
                </a:solidFill>
                <a:latin typeface="Verdana" panose="020B0604030504040204" pitchFamily="34" charset="0"/>
                <a:ea typeface="Verdana" panose="020B0604030504040204" pitchFamily="34" charset="0"/>
              </a:rPr>
              <a:t>Ashcroft –</a:t>
            </a:r>
          </a:p>
          <a:p>
            <a:pPr algn="ctr"/>
            <a:r>
              <a:rPr lang="en-GB" sz="1600" b="1" dirty="0" smtClean="0">
                <a:solidFill>
                  <a:srgbClr val="0070C0"/>
                </a:solidFill>
                <a:latin typeface="Verdana" panose="020B0604030504040204" pitchFamily="34" charset="0"/>
                <a:ea typeface="Verdana" panose="020B0604030504040204" pitchFamily="34" charset="0"/>
              </a:rPr>
              <a:t>CEO Trafford Collective </a:t>
            </a:r>
            <a:endParaRPr lang="en-GB" sz="1600" b="1" dirty="0">
              <a:solidFill>
                <a:srgbClr val="0070C0"/>
              </a:solidFill>
              <a:latin typeface="Verdana" panose="020B0604030504040204" pitchFamily="34" charset="0"/>
              <a:ea typeface="Verdana" panose="020B0604030504040204" pitchFamily="34" charset="0"/>
            </a:endParaRPr>
          </a:p>
        </p:txBody>
      </p:sp>
      <p:pic>
        <p:nvPicPr>
          <p:cNvPr id="12" name="Picture 11"/>
          <p:cNvPicPr>
            <a:picLocks noChangeAspect="1"/>
          </p:cNvPicPr>
          <p:nvPr/>
        </p:nvPicPr>
        <p:blipFill>
          <a:blip r:embed="rId3"/>
          <a:stretch>
            <a:fillRect/>
          </a:stretch>
        </p:blipFill>
        <p:spPr>
          <a:xfrm>
            <a:off x="2821810" y="3249642"/>
            <a:ext cx="2136269" cy="2136269"/>
          </a:xfrm>
          <a:prstGeom prst="rect">
            <a:avLst/>
          </a:prstGeom>
        </p:spPr>
      </p:pic>
      <p:sp>
        <p:nvSpPr>
          <p:cNvPr id="6" name="Rectangle 5"/>
          <p:cNvSpPr/>
          <p:nvPr/>
        </p:nvSpPr>
        <p:spPr>
          <a:xfrm>
            <a:off x="6207760" y="5558155"/>
            <a:ext cx="3680586" cy="1200329"/>
          </a:xfrm>
          <a:prstGeom prst="rect">
            <a:avLst/>
          </a:prstGeom>
        </p:spPr>
        <p:txBody>
          <a:bodyPr wrap="square">
            <a:spAutoFit/>
          </a:bodyPr>
          <a:lstStyle/>
          <a:p>
            <a:pPr algn="ctr"/>
            <a:r>
              <a:rPr lang="en-US" b="1" dirty="0" smtClean="0">
                <a:solidFill>
                  <a:srgbClr val="0070C0"/>
                </a:solidFill>
                <a:latin typeface="Verdana" panose="020B0604030504040204" pitchFamily="34" charset="0"/>
                <a:ea typeface="Verdana" panose="020B0604030504040204" pitchFamily="34" charset="0"/>
              </a:rPr>
              <a:t>Julia Worthington - Trafford </a:t>
            </a:r>
            <a:r>
              <a:rPr lang="en-US" b="1" dirty="0">
                <a:solidFill>
                  <a:srgbClr val="0070C0"/>
                </a:solidFill>
                <a:latin typeface="Verdana" panose="020B0604030504040204" pitchFamily="34" charset="0"/>
                <a:ea typeface="Verdana" panose="020B0604030504040204" pitchFamily="34" charset="0"/>
              </a:rPr>
              <a:t>Local Care </a:t>
            </a:r>
            <a:r>
              <a:rPr lang="en-US" b="1" dirty="0" err="1">
                <a:solidFill>
                  <a:srgbClr val="0070C0"/>
                </a:solidFill>
                <a:latin typeface="Verdana" panose="020B0604030504040204" pitchFamily="34" charset="0"/>
                <a:ea typeface="Verdana" panose="020B0604030504040204" pitchFamily="34" charset="0"/>
              </a:rPr>
              <a:t>Organisation</a:t>
            </a:r>
            <a:r>
              <a:rPr lang="en-US" b="1" dirty="0">
                <a:solidFill>
                  <a:srgbClr val="0070C0"/>
                </a:solidFill>
                <a:latin typeface="Verdana" panose="020B0604030504040204" pitchFamily="34" charset="0"/>
                <a:ea typeface="Verdana" panose="020B0604030504040204" pitchFamily="34" charset="0"/>
              </a:rPr>
              <a:t> </a:t>
            </a:r>
            <a:r>
              <a:rPr lang="en-US" b="1" dirty="0" smtClean="0">
                <a:solidFill>
                  <a:srgbClr val="0070C0"/>
                </a:solidFill>
                <a:latin typeface="Verdana" panose="020B0604030504040204" pitchFamily="34" charset="0"/>
                <a:ea typeface="Verdana" panose="020B0604030504040204" pitchFamily="34" charset="0"/>
              </a:rPr>
              <a:t>Integrated </a:t>
            </a:r>
            <a:r>
              <a:rPr lang="en-US" b="1" dirty="0" err="1" smtClean="0">
                <a:solidFill>
                  <a:srgbClr val="0070C0"/>
                </a:solidFill>
                <a:latin typeface="Verdana" panose="020B0604030504040204" pitchFamily="34" charset="0"/>
                <a:ea typeface="Verdana" panose="020B0604030504040204" pitchFamily="34" charset="0"/>
              </a:rPr>
              <a:t>Neighbourhood</a:t>
            </a:r>
            <a:r>
              <a:rPr lang="en-US" b="1" dirty="0" smtClean="0">
                <a:solidFill>
                  <a:srgbClr val="0070C0"/>
                </a:solidFill>
                <a:latin typeface="Verdana" panose="020B0604030504040204" pitchFamily="34" charset="0"/>
                <a:ea typeface="Verdana" panose="020B0604030504040204" pitchFamily="34" charset="0"/>
              </a:rPr>
              <a:t> Lead</a:t>
            </a:r>
            <a:endParaRPr lang="en-GB" b="1" dirty="0">
              <a:solidFill>
                <a:srgbClr val="0070C0"/>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4"/>
          <a:stretch>
            <a:fillRect/>
          </a:stretch>
        </p:blipFill>
        <p:spPr>
          <a:xfrm>
            <a:off x="7052253" y="3249642"/>
            <a:ext cx="1815809" cy="2163128"/>
          </a:xfrm>
          <a:prstGeom prst="rect">
            <a:avLst/>
          </a:prstGeom>
        </p:spPr>
      </p:pic>
    </p:spTree>
    <p:extLst>
      <p:ext uri="{BB962C8B-B14F-4D97-AF65-F5344CB8AC3E}">
        <p14:creationId xmlns:p14="http://schemas.microsoft.com/office/powerpoint/2010/main" val="962211136"/>
      </p:ext>
    </p:extLst>
  </p:cSld>
  <p:clrMapOvr>
    <a:masterClrMapping/>
  </p:clrMapOvr>
  <mc:AlternateContent xmlns:mc="http://schemas.openxmlformats.org/markup-compatibility/2006">
    <mc:Choice xmlns:p14="http://schemas.microsoft.com/office/powerpoint/2010/main" Requires="p14">
      <p:transition spd="slow" p14:dur="2000" advClick="0" advTm="20000">
        <p:wipe/>
      </p:transition>
    </mc:Choice>
    <mc:Fallback>
      <p:transition spd="slow" advClick="0" advTm="20000">
        <p:wip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4A879AC0FE9948A7FDB5839989DDDE" ma:contentTypeVersion="18" ma:contentTypeDescription="Create a new document." ma:contentTypeScope="" ma:versionID="9e53df7a5efdeb42026fb0d2df21a1d6">
  <xsd:schema xmlns:xsd="http://www.w3.org/2001/XMLSchema" xmlns:xs="http://www.w3.org/2001/XMLSchema" xmlns:p="http://schemas.microsoft.com/office/2006/metadata/properties" xmlns:ns3="db62250a-9452-4881-83df-ac658343f10b" xmlns:ns4="a3465e38-e8e8-4594-9cfa-0dddf30642a1" targetNamespace="http://schemas.microsoft.com/office/2006/metadata/properties" ma:root="true" ma:fieldsID="a6a6ada6cb6d3fbcd17f0fb78270bddb" ns3:_="" ns4:_="">
    <xsd:import namespace="db62250a-9452-4881-83df-ac658343f10b"/>
    <xsd:import namespace="a3465e38-e8e8-4594-9cfa-0dddf30642a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2250a-9452-4881-83df-ac658343f1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465e38-e8e8-4594-9cfa-0dddf30642a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b62250a-9452-4881-83df-ac658343f10b" xsi:nil="true"/>
  </documentManagement>
</p:properties>
</file>

<file path=customXml/itemProps1.xml><?xml version="1.0" encoding="utf-8"?>
<ds:datastoreItem xmlns:ds="http://schemas.openxmlformats.org/officeDocument/2006/customXml" ds:itemID="{F3194030-D08B-466A-90E3-F423849F0F68}">
  <ds:schemaRefs>
    <ds:schemaRef ds:uri="http://schemas.microsoft.com/sharepoint/v3/contenttype/forms"/>
  </ds:schemaRefs>
</ds:datastoreItem>
</file>

<file path=customXml/itemProps2.xml><?xml version="1.0" encoding="utf-8"?>
<ds:datastoreItem xmlns:ds="http://schemas.openxmlformats.org/officeDocument/2006/customXml" ds:itemID="{9BDC334E-EE2C-4755-A1FB-6719319707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62250a-9452-4881-83df-ac658343f10b"/>
    <ds:schemaRef ds:uri="a3465e38-e8e8-4594-9cfa-0dddf30642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8CEFFB-157B-40C9-A331-09C78A9A0CEA}">
  <ds:schemaRefs>
    <ds:schemaRef ds:uri="a3465e38-e8e8-4594-9cfa-0dddf30642a1"/>
    <ds:schemaRef ds:uri="http://purl.org/dc/elements/1.1/"/>
    <ds:schemaRef ds:uri="http://purl.org/dc/dcmitype/"/>
    <ds:schemaRef ds:uri="db62250a-9452-4881-83df-ac658343f10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34787</TotalTime>
  <Words>922</Words>
  <Application>Microsoft Office PowerPoint</Application>
  <PresentationFormat>Widescreen</PresentationFormat>
  <Paragraphs>148</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Courier New</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Franky Procter</dc:creator>
  <cp:lastModifiedBy>Franky Procter</cp:lastModifiedBy>
  <cp:revision>131</cp:revision>
  <dcterms:created xsi:type="dcterms:W3CDTF">2022-06-22T09:07:43Z</dcterms:created>
  <dcterms:modified xsi:type="dcterms:W3CDTF">2025-11-12T16:45:54Z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0x010100444A879AC0FE9948A7FDB5839989DDDE</vt:lpwstr>
  </property>
</Properties>
</file>