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62" r:id="rId5"/>
    <p:sldId id="289" r:id="rId6"/>
    <p:sldId id="288" r:id="rId7"/>
    <p:sldId id="308" r:id="rId8"/>
    <p:sldId id="258" r:id="rId9"/>
    <p:sldId id="285" r:id="rId10"/>
    <p:sldId id="290" r:id="rId11"/>
    <p:sldId id="261" r:id="rId12"/>
    <p:sldId id="309" r:id="rId13"/>
    <p:sldId id="287" r:id="rId14"/>
    <p:sldId id="286" r:id="rId15"/>
    <p:sldId id="291" r:id="rId16"/>
    <p:sldId id="270" r:id="rId17"/>
    <p:sldId id="310" r:id="rId18"/>
    <p:sldId id="269" r:id="rId19"/>
    <p:sldId id="273" r:id="rId20"/>
    <p:sldId id="292" r:id="rId21"/>
    <p:sldId id="266" r:id="rId22"/>
    <p:sldId id="275" r:id="rId23"/>
    <p:sldId id="311" r:id="rId24"/>
    <p:sldId id="265" r:id="rId25"/>
    <p:sldId id="276" r:id="rId26"/>
    <p:sldId id="293" r:id="rId27"/>
    <p:sldId id="274" r:id="rId28"/>
    <p:sldId id="312"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7" d="100"/>
          <a:sy n="67" d="100"/>
        </p:scale>
        <p:origin x="6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4EED1-CFCB-4363-B18B-756055E195DA}" type="datetimeFigureOut">
              <a:rPr lang="en-GB" smtClean="0"/>
              <a:t>24/10/2025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3E3A3A-BE07-47C4-8F66-BF1E6F1FAB5B}" type="slidenum">
              <a:rPr lang="en-GB" smtClean="0"/>
              <a:t>‹#›</a:t>
            </a:fld>
            <a:endParaRPr lang="en-GB"/>
          </a:p>
        </p:txBody>
      </p:sp>
    </p:spTree>
    <p:extLst>
      <p:ext uri="{BB962C8B-B14F-4D97-AF65-F5344CB8AC3E}">
        <p14:creationId xmlns:p14="http://schemas.microsoft.com/office/powerpoint/2010/main" val="113471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vcseleadershipgm.org.uk/wp-content/uploads/GM-VCSE-Accord-2021-2026-FINAL-signed-October-2021-for-publication.pdf"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vcseleadershipgm.org.uk/" TargetMode="External"/><Relationship Id="rId5" Type="http://schemas.openxmlformats.org/officeDocument/2006/relationships/hyperlink" Target="https://www.gmhsc.org.uk/" TargetMode="External"/><Relationship Id="rId4" Type="http://schemas.openxmlformats.org/officeDocument/2006/relationships/hyperlink" Target="https://www.greatermanchester-ca.gov.u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APF has emerged following the signing of the </a:t>
            </a:r>
            <a:r>
              <a:rPr lang="en-US" sz="1200" b="0" i="0" u="sng" kern="1200" dirty="0" smtClean="0">
                <a:solidFill>
                  <a:schemeClr val="tx1"/>
                </a:solidFill>
                <a:effectLst/>
                <a:latin typeface="+mn-lt"/>
                <a:ea typeface="+mn-ea"/>
                <a:cs typeface="+mn-cs"/>
                <a:hlinkClick r:id="rId3"/>
              </a:rPr>
              <a:t>GM VCSE Accord Agreement</a:t>
            </a:r>
            <a:r>
              <a:rPr lang="en-US" sz="1200" b="0" i="0" kern="1200" dirty="0" smtClean="0">
                <a:solidFill>
                  <a:schemeClr val="tx1"/>
                </a:solidFill>
                <a:effectLst/>
                <a:latin typeface="+mn-lt"/>
                <a:ea typeface="+mn-ea"/>
                <a:cs typeface="+mn-cs"/>
              </a:rPr>
              <a:t> in September 2021. The agreement is a three-way collaboration agreement between the </a:t>
            </a:r>
            <a:r>
              <a:rPr lang="en-US" sz="1200" b="0" i="0" u="sng" kern="1200" dirty="0" smtClean="0">
                <a:solidFill>
                  <a:schemeClr val="tx1"/>
                </a:solidFill>
                <a:effectLst/>
                <a:latin typeface="+mn-lt"/>
                <a:ea typeface="+mn-ea"/>
                <a:cs typeface="+mn-cs"/>
                <a:hlinkClick r:id="rId4"/>
              </a:rPr>
              <a:t>Greater Manchester Combined Authority</a:t>
            </a:r>
            <a:r>
              <a:rPr lang="en-US" sz="1200" b="0" i="0" kern="1200" dirty="0" smtClean="0">
                <a:solidFill>
                  <a:schemeClr val="tx1"/>
                </a:solidFill>
                <a:effectLst/>
                <a:latin typeface="+mn-lt"/>
                <a:ea typeface="+mn-ea"/>
                <a:cs typeface="+mn-cs"/>
              </a:rPr>
              <a:t>, the </a:t>
            </a:r>
            <a:r>
              <a:rPr lang="en-US" sz="1200" b="0" i="0" u="sng" kern="1200" dirty="0" smtClean="0">
                <a:solidFill>
                  <a:schemeClr val="tx1"/>
                </a:solidFill>
                <a:effectLst/>
                <a:latin typeface="+mn-lt"/>
                <a:ea typeface="+mn-ea"/>
                <a:cs typeface="+mn-cs"/>
                <a:hlinkClick r:id="rId5"/>
              </a:rPr>
              <a:t>Greater Manchester Health and Social Care Partnership</a:t>
            </a:r>
            <a:r>
              <a:rPr lang="en-US" sz="1200" b="0" i="0" kern="1200" dirty="0" smtClean="0">
                <a:solidFill>
                  <a:schemeClr val="tx1"/>
                </a:solidFill>
                <a:effectLst/>
                <a:latin typeface="+mn-lt"/>
                <a:ea typeface="+mn-ea"/>
                <a:cs typeface="+mn-cs"/>
              </a:rPr>
              <a:t> and the GM Voluntary, Community and Social Enterprise (VCSE) Sector represented by the </a:t>
            </a:r>
            <a:r>
              <a:rPr lang="en-US" sz="1200" b="0" i="0" u="sng" kern="1200" dirty="0" smtClean="0">
                <a:solidFill>
                  <a:schemeClr val="tx1"/>
                </a:solidFill>
                <a:effectLst/>
                <a:latin typeface="+mn-lt"/>
                <a:ea typeface="+mn-ea"/>
                <a:cs typeface="+mn-cs"/>
                <a:hlinkClick r:id="rId6"/>
              </a:rPr>
              <a:t>GM VCSE Leadership Group</a:t>
            </a:r>
            <a:r>
              <a:rPr lang="en-US" sz="1200" b="0" i="0" kern="1200" dirty="0" smtClean="0">
                <a:solidFill>
                  <a:schemeClr val="tx1"/>
                </a:solidFill>
                <a:effectLst/>
                <a:latin typeface="+mn-lt"/>
                <a:ea typeface="+mn-ea"/>
                <a:cs typeface="+mn-cs"/>
              </a:rPr>
              <a:t>. The Accord will act as a framework for collaboration involving VCSE leaders and </a:t>
            </a:r>
            <a:r>
              <a:rPr lang="en-US" sz="1200" b="0" i="0" kern="1200" dirty="0" err="1" smtClean="0">
                <a:solidFill>
                  <a:schemeClr val="tx1"/>
                </a:solidFill>
                <a:effectLst/>
                <a:latin typeface="+mn-lt"/>
                <a:ea typeface="+mn-ea"/>
                <a:cs typeface="+mn-cs"/>
              </a:rPr>
              <a:t>organisations</a:t>
            </a:r>
            <a:r>
              <a:rPr lang="en-US" sz="1200" b="0" i="0" kern="1200" dirty="0" smtClean="0">
                <a:solidFill>
                  <a:schemeClr val="tx1"/>
                </a:solidFill>
                <a:effectLst/>
                <a:latin typeface="+mn-lt"/>
                <a:ea typeface="+mn-ea"/>
                <a:cs typeface="+mn-cs"/>
              </a:rPr>
              <a:t> in the delivery of the Greater Manchester Strategy, including the development of the strategic plan of the new GM Integrated Care System.</a:t>
            </a:r>
            <a:endParaRPr lang="en-GB" dirty="0"/>
          </a:p>
        </p:txBody>
      </p:sp>
      <p:sp>
        <p:nvSpPr>
          <p:cNvPr id="4" name="Slide Number Placeholder 3"/>
          <p:cNvSpPr>
            <a:spLocks noGrp="1"/>
          </p:cNvSpPr>
          <p:nvPr>
            <p:ph type="sldNum" sz="quarter" idx="10"/>
          </p:nvPr>
        </p:nvSpPr>
        <p:spPr/>
        <p:txBody>
          <a:bodyPr/>
          <a:lstStyle/>
          <a:p>
            <a:fld id="{2775682E-81D8-491A-B21B-B7567B6DC060}" type="slidenum">
              <a:rPr lang="en-GB" smtClean="0"/>
              <a:t>6</a:t>
            </a:fld>
            <a:endParaRPr lang="en-GB"/>
          </a:p>
        </p:txBody>
      </p:sp>
    </p:spTree>
    <p:extLst>
      <p:ext uri="{BB962C8B-B14F-4D97-AF65-F5344CB8AC3E}">
        <p14:creationId xmlns:p14="http://schemas.microsoft.com/office/powerpoint/2010/main" val="163760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Collaboration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Encouraging mutual collaboration can help foster a rewarding and mutually respectful relationship between members. This will help deliver and achieve the overall goals of The APF. </a:t>
            </a:r>
          </a:p>
          <a:p>
            <a:pPr lvl="0"/>
            <a:r>
              <a:rPr lang="en-GB" sz="1200" kern="1200" dirty="0" smtClean="0">
                <a:solidFill>
                  <a:schemeClr val="tx1"/>
                </a:solidFill>
                <a:effectLst/>
                <a:latin typeface="+mn-lt"/>
                <a:ea typeface="+mn-ea"/>
                <a:cs typeface="+mn-cs"/>
              </a:rPr>
              <a:t>We will create an environment where we can share insight and knowledge and co-produce ideas that support people and communities to get to where they want to be</a:t>
            </a:r>
            <a:r>
              <a:rPr lang="en-US" sz="1200" kern="1200" dirty="0" smtClean="0">
                <a:solidFill>
                  <a:schemeClr val="tx1"/>
                </a:solidFill>
                <a:effectLst/>
                <a:latin typeface="+mn-lt"/>
                <a:ea typeface="+mn-ea"/>
                <a:cs typeface="+mn-cs"/>
              </a:rPr>
              <a:t>, sharing intellectual property risk free with an open source approach</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We will work together on projects cooperatively </a:t>
            </a:r>
          </a:p>
          <a:p>
            <a:pPr lvl="0"/>
            <a:r>
              <a:rPr lang="en-GB" sz="1200" kern="1200" dirty="0" smtClean="0">
                <a:solidFill>
                  <a:schemeClr val="tx1"/>
                </a:solidFill>
                <a:effectLst/>
                <a:latin typeface="+mn-lt"/>
                <a:ea typeface="+mn-ea"/>
                <a:cs typeface="+mn-cs"/>
              </a:rPr>
              <a:t>Build trust, alignment and accountability </a:t>
            </a:r>
          </a:p>
          <a:p>
            <a:pPr lvl="0"/>
            <a:r>
              <a:rPr lang="en-GB" sz="1200" kern="1200" dirty="0" smtClean="0">
                <a:solidFill>
                  <a:schemeClr val="tx1"/>
                </a:solidFill>
                <a:effectLst/>
                <a:latin typeface="+mn-lt"/>
                <a:ea typeface="+mn-ea"/>
                <a:cs typeface="+mn-cs"/>
              </a:rPr>
              <a:t>Be inclusive, sharing and connected</a:t>
            </a:r>
          </a:p>
          <a:p>
            <a:pPr lvl="0"/>
            <a:r>
              <a:rPr lang="en-GB" sz="1200" kern="1200" dirty="0" smtClean="0">
                <a:solidFill>
                  <a:schemeClr val="tx1"/>
                </a:solidFill>
                <a:effectLst/>
                <a:latin typeface="+mn-lt"/>
                <a:ea typeface="+mn-ea"/>
                <a:cs typeface="+mn-cs"/>
              </a:rPr>
              <a:t>Navigate change collectively </a:t>
            </a:r>
          </a:p>
          <a:p>
            <a:r>
              <a:rPr lang="en-GB" sz="1200" b="1" kern="1200" dirty="0" smtClean="0">
                <a:solidFill>
                  <a:schemeClr val="tx1"/>
                </a:solidFill>
                <a:effectLst/>
                <a:latin typeface="+mn-lt"/>
                <a:ea typeface="+mn-ea"/>
                <a:cs typeface="+mn-cs"/>
              </a:rPr>
              <a:t>Creativity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will encourage diversity of thought and lived experience in our service development. </a:t>
            </a:r>
          </a:p>
          <a:p>
            <a:pPr lvl="0"/>
            <a:r>
              <a:rPr lang="en-US" sz="1200" kern="1200" dirty="0" smtClean="0">
                <a:solidFill>
                  <a:schemeClr val="tx1"/>
                </a:solidFill>
                <a:effectLst/>
                <a:latin typeface="+mn-lt"/>
                <a:ea typeface="+mn-ea"/>
                <a:cs typeface="+mn-cs"/>
              </a:rPr>
              <a:t>We will be a think tank and offer commentary on policy, innovation, testing, prototyping, myth busting, etc.</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will offer innovation and alternatives with provider solutions to insoluble issues within health and social care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Be thought leaders</a:t>
            </a:r>
          </a:p>
          <a:p>
            <a:r>
              <a:rPr lang="en-GB" sz="1200" b="1" kern="1200" dirty="0" smtClean="0">
                <a:solidFill>
                  <a:schemeClr val="tx1"/>
                </a:solidFill>
                <a:effectLst/>
                <a:latin typeface="+mn-lt"/>
                <a:ea typeface="+mn-ea"/>
                <a:cs typeface="+mn-cs"/>
              </a:rPr>
              <a:t>Influence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will speak up with a shared voice and use our collective bargaining power</a:t>
            </a:r>
          </a:p>
          <a:p>
            <a:pPr lvl="0"/>
            <a:r>
              <a:rPr lang="en-GB" sz="1200" kern="1200" dirty="0" smtClean="0">
                <a:solidFill>
                  <a:schemeClr val="tx1"/>
                </a:solidFill>
                <a:effectLst/>
                <a:latin typeface="+mn-lt"/>
                <a:ea typeface="+mn-ea"/>
                <a:cs typeface="+mn-cs"/>
              </a:rPr>
              <a:t>Lobby and be a locus of influence on a local and national platform</a:t>
            </a:r>
          </a:p>
          <a:p>
            <a:pPr lvl="0"/>
            <a:r>
              <a:rPr lang="en-GB" sz="1200" kern="1200" dirty="0" smtClean="0">
                <a:solidFill>
                  <a:schemeClr val="tx1"/>
                </a:solidFill>
                <a:effectLst/>
                <a:latin typeface="+mn-lt"/>
                <a:ea typeface="+mn-ea"/>
                <a:cs typeface="+mn-cs"/>
              </a:rPr>
              <a:t>Use and expand our links to wider system and other bodies to ensure representation across the new ICB/ICS structure in GM. </a:t>
            </a:r>
          </a:p>
          <a:p>
            <a:pPr lvl="0"/>
            <a:r>
              <a:rPr lang="en-US" sz="1200" kern="1200" dirty="0" smtClean="0">
                <a:solidFill>
                  <a:schemeClr val="tx1"/>
                </a:solidFill>
                <a:effectLst/>
                <a:latin typeface="+mn-lt"/>
                <a:ea typeface="+mn-ea"/>
                <a:cs typeface="+mn-cs"/>
              </a:rPr>
              <a:t>Be an exemplar of best practice.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Courage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will collectively bolster members to be courageous and tenacious when challenging the healthcare status quo in GM</a:t>
            </a:r>
          </a:p>
          <a:p>
            <a:pPr lvl="0"/>
            <a:r>
              <a:rPr lang="en-US" sz="1200" kern="1200" dirty="0" smtClean="0">
                <a:solidFill>
                  <a:schemeClr val="tx1"/>
                </a:solidFill>
                <a:effectLst/>
                <a:latin typeface="+mn-lt"/>
                <a:ea typeface="+mn-ea"/>
                <a:cs typeface="+mn-cs"/>
              </a:rPr>
              <a:t>Increase market share for the VCSE sector with a clear offer to the wider ecosystem.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 fleet of foot, dynamic, nimble, lean, agile and with no red tape,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 challenging</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Call out unwarranted variation in health outcomes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Showcase innovation in terms of access and delivery.</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 aspirational towards smaller </a:t>
            </a:r>
            <a:r>
              <a:rPr lang="en-US" sz="1200" kern="1200" dirty="0" err="1" smtClean="0">
                <a:solidFill>
                  <a:schemeClr val="tx1"/>
                </a:solidFill>
                <a:effectLst/>
                <a:latin typeface="+mn-lt"/>
                <a:ea typeface="+mn-ea"/>
                <a:cs typeface="+mn-cs"/>
              </a:rPr>
              <a:t>organisations</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Be proactive in grasping opportunity</a:t>
            </a:r>
          </a:p>
          <a:p>
            <a:r>
              <a:rPr lang="en-GB" sz="1200" b="1" kern="1200" dirty="0" smtClean="0">
                <a:solidFill>
                  <a:schemeClr val="tx1"/>
                </a:solidFill>
                <a:effectLst/>
                <a:latin typeface="+mn-lt"/>
                <a:ea typeface="+mn-ea"/>
                <a:cs typeface="+mn-cs"/>
              </a:rPr>
              <a:t>Sustainable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will work towards a buoyant and resilient VCSE sector in GM</a:t>
            </a:r>
          </a:p>
          <a:p>
            <a:pPr lvl="0"/>
            <a:r>
              <a:rPr lang="en-GB" sz="1200" kern="1200" dirty="0" smtClean="0">
                <a:solidFill>
                  <a:schemeClr val="tx1"/>
                </a:solidFill>
                <a:effectLst/>
                <a:latin typeface="+mn-lt"/>
                <a:ea typeface="+mn-ea"/>
                <a:cs typeface="+mn-cs"/>
              </a:rPr>
              <a:t>Invest &amp; develop – partner through sub-contracting with smaller organisations</a:t>
            </a:r>
          </a:p>
          <a:p>
            <a:pPr lvl="0"/>
            <a:r>
              <a:rPr lang="en-GB" sz="1200" kern="1200" dirty="0" smtClean="0">
                <a:solidFill>
                  <a:schemeClr val="tx1"/>
                </a:solidFill>
                <a:effectLst/>
                <a:latin typeface="+mn-lt"/>
                <a:ea typeface="+mn-ea"/>
                <a:cs typeface="+mn-cs"/>
              </a:rPr>
              <a:t>Support the sustainability and effectiveness of peers and organisations in APF?</a:t>
            </a:r>
          </a:p>
          <a:p>
            <a:pPr lvl="0"/>
            <a:r>
              <a:rPr lang="en-GB" sz="1200" kern="1200" dirty="0" smtClean="0">
                <a:solidFill>
                  <a:schemeClr val="tx1"/>
                </a:solidFill>
                <a:effectLst/>
                <a:latin typeface="+mn-lt"/>
                <a:ea typeface="+mn-ea"/>
                <a:cs typeface="+mn-cs"/>
              </a:rPr>
              <a:t>Workforce issues - planning, retention, recruitment, EDI</a:t>
            </a:r>
          </a:p>
          <a:p>
            <a:pPr lvl="0"/>
            <a:r>
              <a:rPr lang="en-GB" sz="1200" kern="1200" dirty="0" smtClean="0">
                <a:solidFill>
                  <a:schemeClr val="tx1"/>
                </a:solidFill>
                <a:effectLst/>
                <a:latin typeface="+mn-lt"/>
                <a:ea typeface="+mn-ea"/>
                <a:cs typeface="+mn-cs"/>
              </a:rPr>
              <a:t>Social impact/value – commissioning</a:t>
            </a:r>
          </a:p>
          <a:p>
            <a:pPr lvl="0"/>
            <a:r>
              <a:rPr lang="en-GB" sz="1200" kern="1200" dirty="0" smtClean="0">
                <a:solidFill>
                  <a:schemeClr val="tx1"/>
                </a:solidFill>
                <a:effectLst/>
                <a:latin typeface="+mn-lt"/>
                <a:ea typeface="+mn-ea"/>
                <a:cs typeface="+mn-cs"/>
              </a:rPr>
              <a:t>Be a hub of expertise around procurement and commissioning – the art of the impossible.</a:t>
            </a:r>
          </a:p>
          <a:p>
            <a:endParaRPr lang="en-GB" dirty="0"/>
          </a:p>
        </p:txBody>
      </p:sp>
      <p:sp>
        <p:nvSpPr>
          <p:cNvPr id="4" name="Slide Number Placeholder 3"/>
          <p:cNvSpPr>
            <a:spLocks noGrp="1"/>
          </p:cNvSpPr>
          <p:nvPr>
            <p:ph type="sldNum" sz="quarter" idx="10"/>
          </p:nvPr>
        </p:nvSpPr>
        <p:spPr/>
        <p:txBody>
          <a:bodyPr/>
          <a:lstStyle/>
          <a:p>
            <a:fld id="{2775682E-81D8-491A-B21B-B7567B6DC060}" type="slidenum">
              <a:rPr lang="en-GB" smtClean="0"/>
              <a:t>11</a:t>
            </a:fld>
            <a:endParaRPr lang="en-GB"/>
          </a:p>
        </p:txBody>
      </p:sp>
    </p:spTree>
    <p:extLst>
      <p:ext uri="{BB962C8B-B14F-4D97-AF65-F5344CB8AC3E}">
        <p14:creationId xmlns:p14="http://schemas.microsoft.com/office/powerpoint/2010/main" val="73708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ADCD0E-6E5E-4A41-964B-4F14E17AE2A0}" type="datetimeFigureOut">
              <a:rPr lang="en-GB" smtClean="0"/>
              <a:t>24/10/2025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2308206512"/>
      </p:ext>
    </p:extLst>
  </p:cSld>
  <p:clrMapOvr>
    <a:masterClrMapping/>
  </p:clrMapOvr>
  <p:transition spd="slow" advTm="5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ADCD0E-6E5E-4A41-964B-4F14E17AE2A0}" type="datetimeFigureOut">
              <a:rPr lang="en-GB" smtClean="0"/>
              <a:t>24/10/2025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205752113"/>
      </p:ext>
    </p:extLst>
  </p:cSld>
  <p:clrMapOvr>
    <a:masterClrMapping/>
  </p:clrMapOvr>
  <p:transition spd="slow" advTm="5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ADCD0E-6E5E-4A41-964B-4F14E17AE2A0}" type="datetimeFigureOut">
              <a:rPr lang="en-GB" smtClean="0"/>
              <a:t>24/10/2025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3482489981"/>
      </p:ext>
    </p:extLst>
  </p:cSld>
  <p:clrMapOvr>
    <a:masterClrMapping/>
  </p:clrMapOvr>
  <p:transition spd="slow" advTm="5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ADCD0E-6E5E-4A41-964B-4F14E17AE2A0}" type="datetimeFigureOut">
              <a:rPr lang="en-GB" smtClean="0"/>
              <a:t>24/10/2025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529358291"/>
      </p:ext>
    </p:extLst>
  </p:cSld>
  <p:clrMapOvr>
    <a:masterClrMapping/>
  </p:clrMapOvr>
  <p:transition spd="slow" advTm="5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ADCD0E-6E5E-4A41-964B-4F14E17AE2A0}" type="datetimeFigureOut">
              <a:rPr lang="en-GB" smtClean="0"/>
              <a:t>24/10/2025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3234497401"/>
      </p:ext>
    </p:extLst>
  </p:cSld>
  <p:clrMapOvr>
    <a:masterClrMapping/>
  </p:clrMapOvr>
  <p:transition spd="slow" advTm="5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9ADCD0E-6E5E-4A41-964B-4F14E17AE2A0}" type="datetimeFigureOut">
              <a:rPr lang="en-GB" smtClean="0"/>
              <a:t>24/10/2025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1611896944"/>
      </p:ext>
    </p:extLst>
  </p:cSld>
  <p:clrMapOvr>
    <a:masterClrMapping/>
  </p:clrMapOvr>
  <p:transition spd="slow" advTm="5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9ADCD0E-6E5E-4A41-964B-4F14E17AE2A0}" type="datetimeFigureOut">
              <a:rPr lang="en-GB" smtClean="0"/>
              <a:t>24/10/2025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2337082086"/>
      </p:ext>
    </p:extLst>
  </p:cSld>
  <p:clrMapOvr>
    <a:masterClrMapping/>
  </p:clrMapOvr>
  <p:transition spd="slow" advTm="5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9ADCD0E-6E5E-4A41-964B-4F14E17AE2A0}" type="datetimeFigureOut">
              <a:rPr lang="en-GB" smtClean="0"/>
              <a:t>24/10/2025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1974775298"/>
      </p:ext>
    </p:extLst>
  </p:cSld>
  <p:clrMapOvr>
    <a:masterClrMapping/>
  </p:clrMapOvr>
  <p:transition spd="slow" advTm="5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DCD0E-6E5E-4A41-964B-4F14E17AE2A0}" type="datetimeFigureOut">
              <a:rPr lang="en-GB" smtClean="0"/>
              <a:t>24/10/2025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75392011"/>
      </p:ext>
    </p:extLst>
  </p:cSld>
  <p:clrMapOvr>
    <a:masterClrMapping/>
  </p:clrMapOvr>
  <p:transition spd="slow" advTm="5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ADCD0E-6E5E-4A41-964B-4F14E17AE2A0}" type="datetimeFigureOut">
              <a:rPr lang="en-GB" smtClean="0"/>
              <a:t>24/10/2025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4178725051"/>
      </p:ext>
    </p:extLst>
  </p:cSld>
  <p:clrMapOvr>
    <a:masterClrMapping/>
  </p:clrMapOvr>
  <p:transition spd="slow" advTm="5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ADCD0E-6E5E-4A41-964B-4F14E17AE2A0}" type="datetimeFigureOut">
              <a:rPr lang="en-GB" smtClean="0"/>
              <a:t>24/10/2025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692BF-5E76-40BB-BD4F-0C94885D519F}" type="slidenum">
              <a:rPr lang="en-GB" smtClean="0"/>
              <a:t>‹#›</a:t>
            </a:fld>
            <a:endParaRPr lang="en-GB"/>
          </a:p>
        </p:txBody>
      </p:sp>
    </p:spTree>
    <p:extLst>
      <p:ext uri="{BB962C8B-B14F-4D97-AF65-F5344CB8AC3E}">
        <p14:creationId xmlns:p14="http://schemas.microsoft.com/office/powerpoint/2010/main" val="299205450"/>
      </p:ext>
    </p:extLst>
  </p:cSld>
  <p:clrMapOvr>
    <a:masterClrMapping/>
  </p:clrMapOvr>
  <p:transition spd="slow" advTm="5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DCD0E-6E5E-4A41-964B-4F14E17AE2A0}" type="datetimeFigureOut">
              <a:rPr lang="en-GB" smtClean="0"/>
              <a:t>24/10/2025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692BF-5E76-40BB-BD4F-0C94885D519F}" type="slidenum">
              <a:rPr lang="en-GB" smtClean="0"/>
              <a:t>‹#›</a:t>
            </a:fld>
            <a:endParaRPr lang="en-GB"/>
          </a:p>
        </p:txBody>
      </p:sp>
    </p:spTree>
    <p:extLst>
      <p:ext uri="{BB962C8B-B14F-4D97-AF65-F5344CB8AC3E}">
        <p14:creationId xmlns:p14="http://schemas.microsoft.com/office/powerpoint/2010/main" val="3016619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5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www.boltoncvs.org.uk/" TargetMode="External"/><Relationship Id="rId13" Type="http://schemas.openxmlformats.org/officeDocument/2006/relationships/image" Target="../media/image14.png"/><Relationship Id="rId18" Type="http://schemas.openxmlformats.org/officeDocument/2006/relationships/hyperlink" Target="gmpcb.org.uk" TargetMode="External"/><Relationship Id="rId26" Type="http://schemas.openxmlformats.org/officeDocument/2006/relationships/hyperlink" Target="https://gmintegratedcare.org.uk/" TargetMode="External"/><Relationship Id="rId3" Type="http://schemas.openxmlformats.org/officeDocument/2006/relationships/image" Target="../media/image9.jpeg"/><Relationship Id="rId21"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hyperlink" Target="https://www.vcseleadershipgm.org.uk/" TargetMode="External"/><Relationship Id="rId17" Type="http://schemas.openxmlformats.org/officeDocument/2006/relationships/image" Target="../media/image16.png"/><Relationship Id="rId25" Type="http://schemas.openxmlformats.org/officeDocument/2006/relationships/image" Target="../media/image20.png"/><Relationship Id="rId2" Type="http://schemas.openxmlformats.org/officeDocument/2006/relationships/hyperlink" Target="10gm.org.uk" TargetMode="External"/><Relationship Id="rId16" Type="http://schemas.openxmlformats.org/officeDocument/2006/relationships/hyperlink" Target="https://www.vsnw.org.uk/" TargetMode="External"/><Relationship Id="rId20" Type="http://schemas.openxmlformats.org/officeDocument/2006/relationships/hyperlink" Target="https://www.buryvcfa.org.uk/" TargetMode="External"/><Relationship Id="rId29"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actiontogether.org.uk/" TargetMode="External"/><Relationship Id="rId11" Type="http://schemas.openxmlformats.org/officeDocument/2006/relationships/image" Target="../media/image13.jpeg"/><Relationship Id="rId24" Type="http://schemas.openxmlformats.org/officeDocument/2006/relationships/hyperlink" Target="https://www.gmcvo.org.uk/" TargetMode="External"/><Relationship Id="rId5" Type="http://schemas.openxmlformats.org/officeDocument/2006/relationships/image" Target="../media/image10.png"/><Relationship Id="rId15" Type="http://schemas.openxmlformats.org/officeDocument/2006/relationships/image" Target="../media/image15.png"/><Relationship Id="rId23" Type="http://schemas.openxmlformats.org/officeDocument/2006/relationships/image" Target="../media/image19.gif"/><Relationship Id="rId28" Type="http://schemas.openxmlformats.org/officeDocument/2006/relationships/hyperlink" Target="http://www.gmapf.org.uk/" TargetMode="External"/><Relationship Id="rId10" Type="http://schemas.openxmlformats.org/officeDocument/2006/relationships/hyperlink" Target="https://macc.org.uk/" TargetMode="External"/><Relationship Id="rId19" Type="http://schemas.openxmlformats.org/officeDocument/2006/relationships/image" Target="../media/image17.png"/><Relationship Id="rId4" Type="http://schemas.openxmlformats.org/officeDocument/2006/relationships/hyperlink" Target="https://www.salfordcvs.co.uk/" TargetMode="External"/><Relationship Id="rId9" Type="http://schemas.openxmlformats.org/officeDocument/2006/relationships/image" Target="../media/image12.png"/><Relationship Id="rId14" Type="http://schemas.openxmlformats.org/officeDocument/2006/relationships/hyperlink" Target="https://www.sector3sk.org/" TargetMode="External"/><Relationship Id="rId22" Type="http://schemas.openxmlformats.org/officeDocument/2006/relationships/hyperlink" Target="https://www.thrivetrafford.org.uk/" TargetMode="External"/><Relationship Id="rId27"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www.gaddum.org.uk/" TargetMode="External"/><Relationship Id="rId13" Type="http://schemas.openxmlformats.org/officeDocument/2006/relationships/image" Target="../media/image28.jpeg"/><Relationship Id="rId18" Type="http://schemas.openxmlformats.org/officeDocument/2006/relationships/hyperlink" Target="https://thebha.org.uk/" TargetMode="External"/><Relationship Id="rId3" Type="http://schemas.openxmlformats.org/officeDocument/2006/relationships/image" Target="../media/image7.png"/><Relationship Id="rId21" Type="http://schemas.openxmlformats.org/officeDocument/2006/relationships/image" Target="../media/image33.jpeg"/><Relationship Id="rId7" Type="http://schemas.openxmlformats.org/officeDocument/2006/relationships/image" Target="../media/image6.jpeg"/><Relationship Id="rId12" Type="http://schemas.openxmlformats.org/officeDocument/2006/relationships/hyperlink" Target="https://mash.org.uk/about-us/" TargetMode="External"/><Relationship Id="rId17" Type="http://schemas.openxmlformats.org/officeDocument/2006/relationships/image" Target="../media/image31.png"/><Relationship Id="rId25" Type="http://schemas.openxmlformats.org/officeDocument/2006/relationships/image" Target="../media/image34.jpeg"/><Relationship Id="rId2" Type="http://schemas.openxmlformats.org/officeDocument/2006/relationships/hyperlink" Target="https://www.togmind.org/" TargetMode="External"/><Relationship Id="rId16" Type="http://schemas.openxmlformats.org/officeDocument/2006/relationships/image" Target="../media/image30.png"/><Relationship Id="rId20" Type="http://schemas.openxmlformats.org/officeDocument/2006/relationships/hyperlink" Target="https://www.waiyin.org.uk/" TargetMode="External"/><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7.png"/><Relationship Id="rId24" Type="http://schemas.openxmlformats.org/officeDocument/2006/relationships/hyperlink" Target="https://www.cahn.org.uk/" TargetMode="External"/><Relationship Id="rId5" Type="http://schemas.openxmlformats.org/officeDocument/2006/relationships/image" Target="../media/image23.png"/><Relationship Id="rId15" Type="http://schemas.openxmlformats.org/officeDocument/2006/relationships/image" Target="../media/image29.png"/><Relationship Id="rId23" Type="http://schemas.openxmlformats.org/officeDocument/2006/relationships/image" Target="../media/image1.png"/><Relationship Id="rId10" Type="http://schemas.openxmlformats.org/officeDocument/2006/relationships/image" Target="../media/image26.png"/><Relationship Id="rId19" Type="http://schemas.openxmlformats.org/officeDocument/2006/relationships/image" Target="../media/image32.png"/><Relationship Id="rId4" Type="http://schemas.openxmlformats.org/officeDocument/2006/relationships/hyperlink" Target="https://www.42ndstreet.org.uk/" TargetMode="External"/><Relationship Id="rId9" Type="http://schemas.openxmlformats.org/officeDocument/2006/relationships/image" Target="../media/image25.png"/><Relationship Id="rId14" Type="http://schemas.openxmlformats.org/officeDocument/2006/relationships/hyperlink" Target="https://six-degrees.org.uk/" TargetMode="External"/><Relationship Id="rId22" Type="http://schemas.openxmlformats.org/officeDocument/2006/relationships/hyperlink" Target="https://www.gmapf.org.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www.pdc-manchester.co.uk/" TargetMode="External"/><Relationship Id="rId13" Type="http://schemas.openxmlformats.org/officeDocument/2006/relationships/image" Target="../media/image1.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hyperlink" Target="https://www.gmapf.org.uk/" TargetMode="External"/><Relationship Id="rId17" Type="http://schemas.openxmlformats.org/officeDocument/2006/relationships/image" Target="../media/image39.png"/><Relationship Id="rId2" Type="http://schemas.openxmlformats.org/officeDocument/2006/relationships/hyperlink" Target="https://gmpcb.org.uk/" TargetMode="External"/><Relationship Id="rId16" Type="http://schemas.openxmlformats.org/officeDocument/2006/relationships/hyperlink" Target="https://nhsproviders.org/" TargetMode="External"/><Relationship Id="rId1" Type="http://schemas.openxmlformats.org/officeDocument/2006/relationships/slideLayout" Target="../slideLayouts/slideLayout7.xml"/><Relationship Id="rId6" Type="http://schemas.openxmlformats.org/officeDocument/2006/relationships/hyperlink" Target="https://gmintegratedcare.org.uk/" TargetMode="External"/><Relationship Id="rId11" Type="http://schemas.openxmlformats.org/officeDocument/2006/relationships/image" Target="../media/image37.png"/><Relationship Id="rId5" Type="http://schemas.openxmlformats.org/officeDocument/2006/relationships/image" Target="../media/image19.gif"/><Relationship Id="rId15" Type="http://schemas.openxmlformats.org/officeDocument/2006/relationships/image" Target="../media/image38.png"/><Relationship Id="rId10" Type="http://schemas.openxmlformats.org/officeDocument/2006/relationships/hyperlink" Target="https://stretfordpublichall.org.uk/" TargetMode="External"/><Relationship Id="rId4" Type="http://schemas.openxmlformats.org/officeDocument/2006/relationships/hyperlink" Target="https://www.thrivetrafford.org.uk/" TargetMode="External"/><Relationship Id="rId9" Type="http://schemas.openxmlformats.org/officeDocument/2006/relationships/image" Target="../media/image36.gif"/><Relationship Id="rId14" Type="http://schemas.openxmlformats.org/officeDocument/2006/relationships/hyperlink" Target="https://www.openkitchenmcr.co.uk/"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nfo@gmapf.org.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lternative-Provider-Collaborative-logo-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384" y="2361132"/>
            <a:ext cx="9384538" cy="249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320010"/>
      </p:ext>
    </p:extLst>
  </p:cSld>
  <p:clrMapOvr>
    <a:masterClrMapping/>
  </p:clrMapOvr>
  <p:transition spd="slow" advTm="500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8549" y="1952211"/>
            <a:ext cx="9372971" cy="3662541"/>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1"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To create an infrastructure </a:t>
            </a:r>
            <a:r>
              <a:rPr kumimoji="0" lang="en-GB" sz="1800" b="1" i="0" u="none" strike="noStrike" kern="1200" cap="none" spc="0" normalizeH="0" baseline="0" noProof="0" dirty="0">
                <a:ln>
                  <a:noFill/>
                </a:ln>
                <a:solidFill>
                  <a:srgbClr val="5B9BD5">
                    <a:lumMod val="75000"/>
                  </a:srgbClr>
                </a:solidFill>
                <a:effectLst/>
                <a:uLnTx/>
                <a:uFillTx/>
                <a:latin typeface="Verdana" panose="020B0604030504040204" pitchFamily="34" charset="0"/>
                <a:ea typeface="Verdana" panose="020B0604030504040204" pitchFamily="34" charset="0"/>
                <a:cs typeface="+mn-cs"/>
              </a:rPr>
              <a:t>for social enterprise and charity providers to engage with the ICS on a GM </a:t>
            </a:r>
            <a:r>
              <a:rPr kumimoji="0" lang="en-GB" sz="1800" b="1"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footprint.</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800" b="1"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1"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To scale up the social business sector </a:t>
            </a:r>
            <a:r>
              <a:rPr kumimoji="0" lang="en-GB" sz="1800" b="1" i="0" u="none" strike="noStrike" kern="1200" cap="none" spc="0" normalizeH="0" baseline="0" noProof="0" dirty="0">
                <a:ln>
                  <a:noFill/>
                </a:ln>
                <a:solidFill>
                  <a:srgbClr val="5B9BD5">
                    <a:lumMod val="75000"/>
                  </a:srgbClr>
                </a:solidFill>
                <a:effectLst/>
                <a:uLnTx/>
                <a:uFillTx/>
                <a:latin typeface="Verdana" panose="020B0604030504040204" pitchFamily="34" charset="0"/>
                <a:ea typeface="Verdana" panose="020B0604030504040204" pitchFamily="34" charset="0"/>
                <a:cs typeface="+mn-cs"/>
              </a:rPr>
              <a:t>in </a:t>
            </a:r>
            <a:r>
              <a:rPr kumimoji="0" lang="en-GB" sz="1800" b="1"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Greater Manchester</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800" b="1" i="0" u="none" strike="noStrike" kern="1200" cap="none" spc="0" normalizeH="0" baseline="0" noProof="0" dirty="0">
              <a:ln>
                <a:noFill/>
              </a:ln>
              <a:solidFill>
                <a:srgbClr val="5B9BD5">
                  <a:lumMod val="75000"/>
                </a:srgbClr>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1"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To innovate </a:t>
            </a:r>
            <a:r>
              <a:rPr kumimoji="0" lang="en-GB" sz="1800" b="1" i="0" u="none" strike="noStrike" kern="1200" cap="none" spc="0" normalizeH="0" baseline="0" noProof="0" dirty="0">
                <a:ln>
                  <a:noFill/>
                </a:ln>
                <a:solidFill>
                  <a:srgbClr val="5B9BD5">
                    <a:lumMod val="75000"/>
                  </a:srgbClr>
                </a:solidFill>
                <a:effectLst/>
                <a:uLnTx/>
                <a:uFillTx/>
                <a:latin typeface="Verdana" panose="020B0604030504040204" pitchFamily="34" charset="0"/>
                <a:ea typeface="Verdana" panose="020B0604030504040204" pitchFamily="34" charset="0"/>
                <a:cs typeface="+mn-cs"/>
              </a:rPr>
              <a:t>to tackle </a:t>
            </a:r>
            <a:r>
              <a:rPr kumimoji="0" lang="en-GB" sz="1800" b="1"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inequality</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800" b="1" i="0" u="none" strike="noStrike" kern="1200" cap="none" spc="0" normalizeH="0" baseline="0" noProof="0" dirty="0">
              <a:ln>
                <a:noFill/>
              </a:ln>
              <a:solidFill>
                <a:srgbClr val="5B9BD5">
                  <a:lumMod val="75000"/>
                </a:srgbClr>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1"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To provide </a:t>
            </a:r>
            <a:r>
              <a:rPr kumimoji="0" lang="en-GB" sz="1800" b="1" i="0" u="none" strike="noStrike" kern="1200" cap="none" spc="0" normalizeH="0" baseline="0" noProof="0" dirty="0">
                <a:ln>
                  <a:noFill/>
                </a:ln>
                <a:solidFill>
                  <a:srgbClr val="5B9BD5">
                    <a:lumMod val="75000"/>
                  </a:srgbClr>
                </a:solidFill>
                <a:effectLst/>
                <a:uLnTx/>
                <a:uFillTx/>
                <a:latin typeface="Verdana" panose="020B0604030504040204" pitchFamily="34" charset="0"/>
                <a:ea typeface="Verdana" panose="020B0604030504040204" pitchFamily="34" charset="0"/>
                <a:cs typeface="+mn-cs"/>
              </a:rPr>
              <a:t>high quality service solutions</a:t>
            </a:r>
            <a:endParaRPr kumimoji="0" lang="en-GB" sz="1800" b="1"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800" b="1"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1"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To bring </a:t>
            </a:r>
            <a:r>
              <a:rPr kumimoji="0" lang="en-GB" sz="1800" b="1" i="0" u="none" strike="noStrike" kern="1200" cap="none" spc="0" normalizeH="0" baseline="0" noProof="0" dirty="0">
                <a:ln>
                  <a:noFill/>
                </a:ln>
                <a:solidFill>
                  <a:srgbClr val="5B9BD5">
                    <a:lumMod val="75000"/>
                  </a:srgbClr>
                </a:solidFill>
                <a:effectLst/>
                <a:uLnTx/>
                <a:uFillTx/>
                <a:latin typeface="Verdana" panose="020B0604030504040204" pitchFamily="34" charset="0"/>
                <a:ea typeface="Verdana" panose="020B0604030504040204" pitchFamily="34" charset="0"/>
                <a:cs typeface="+mn-cs"/>
              </a:rPr>
              <a:t>new investment into the </a:t>
            </a:r>
            <a:r>
              <a:rPr kumimoji="0" lang="en-GB" sz="1800" b="1"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system</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800" b="1"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1" i="0" u="none" strike="noStrike" kern="1200" cap="none" spc="0" normalizeH="0" baseline="0" noProof="0" dirty="0" smtClean="0">
                <a:ln>
                  <a:noFill/>
                </a:ln>
                <a:solidFill>
                  <a:srgbClr val="5B9BD5">
                    <a:lumMod val="75000"/>
                  </a:srgbClr>
                </a:solidFill>
                <a:effectLst/>
                <a:uLnTx/>
                <a:uFillTx/>
                <a:latin typeface="Verdana" panose="020B0604030504040204" pitchFamily="34" charset="0"/>
                <a:ea typeface="Verdana" panose="020B0604030504040204" pitchFamily="34" charset="0"/>
                <a:cs typeface="+mn-cs"/>
              </a:rPr>
              <a:t>To grow the confidence of VCSE organisations</a:t>
            </a:r>
            <a:endParaRPr kumimoji="0" lang="en-GB" sz="16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3" name="TextBox 2"/>
          <p:cNvSpPr txBox="1"/>
          <p:nvPr/>
        </p:nvSpPr>
        <p:spPr>
          <a:xfrm>
            <a:off x="6822116" y="573335"/>
            <a:ext cx="59700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APC – Purpose</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514" y="349418"/>
            <a:ext cx="4117035" cy="10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588348"/>
      </p:ext>
    </p:extLst>
  </p:cSld>
  <p:clrMapOvr>
    <a:masterClrMapping/>
  </p:clrMapOvr>
  <p:transition spd="slow" advTm="5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05165" y="2404598"/>
            <a:ext cx="3781959" cy="3231654"/>
          </a:xfrm>
          <a:prstGeom prst="rect">
            <a:avLst/>
          </a:prstGeom>
          <a:noFill/>
        </p:spPr>
        <p:txBody>
          <a:bodyPr wrap="square" rtlCol="0">
            <a:spAutoFit/>
          </a:bodyPr>
          <a:lstStyle/>
          <a:p>
            <a:endParaRPr lang="en-GB" dirty="0"/>
          </a:p>
          <a:p>
            <a:pPr marL="285750" lvl="0" indent="-285750">
              <a:buFont typeface="Courier New" panose="02070309020205020404" pitchFamily="49" charset="0"/>
              <a:buChar char="o"/>
            </a:pPr>
            <a:r>
              <a:rPr lang="en-GB" b="1" dirty="0" smtClean="0">
                <a:solidFill>
                  <a:srgbClr val="0070C0"/>
                </a:solidFill>
                <a:latin typeface="Verdana" panose="020B0604030504040204" pitchFamily="34" charset="0"/>
                <a:ea typeface="Verdana" panose="020B0604030504040204" pitchFamily="34" charset="0"/>
              </a:rPr>
              <a:t>Collaboration</a:t>
            </a:r>
          </a:p>
          <a:p>
            <a:pPr marL="285750" lvl="0" indent="-285750">
              <a:buFont typeface="Courier New" panose="02070309020205020404" pitchFamily="49" charset="0"/>
              <a:buChar char="o"/>
            </a:pPr>
            <a:endParaRPr lang="en-GB" b="1" dirty="0">
              <a:solidFill>
                <a:srgbClr val="0070C0"/>
              </a:solidFill>
              <a:latin typeface="Verdana" panose="020B0604030504040204" pitchFamily="34" charset="0"/>
              <a:ea typeface="Verdana" panose="020B0604030504040204" pitchFamily="34" charset="0"/>
            </a:endParaRPr>
          </a:p>
          <a:p>
            <a:pPr marL="285750" lvl="0" indent="-285750">
              <a:buFont typeface="Courier New" panose="02070309020205020404" pitchFamily="49" charset="0"/>
              <a:buChar char="o"/>
            </a:pPr>
            <a:r>
              <a:rPr lang="en-GB" b="1" dirty="0" smtClean="0">
                <a:solidFill>
                  <a:srgbClr val="0070C0"/>
                </a:solidFill>
                <a:latin typeface="Verdana" panose="020B0604030504040204" pitchFamily="34" charset="0"/>
                <a:ea typeface="Verdana" panose="020B0604030504040204" pitchFamily="34" charset="0"/>
              </a:rPr>
              <a:t>Creativity</a:t>
            </a:r>
          </a:p>
          <a:p>
            <a:pPr marL="285750" lvl="0" indent="-285750">
              <a:buFont typeface="Courier New" panose="02070309020205020404" pitchFamily="49" charset="0"/>
              <a:buChar char="o"/>
            </a:pPr>
            <a:endParaRPr lang="en-GB" b="1" dirty="0">
              <a:solidFill>
                <a:srgbClr val="0070C0"/>
              </a:solidFill>
              <a:latin typeface="Verdana" panose="020B0604030504040204" pitchFamily="34" charset="0"/>
              <a:ea typeface="Verdana" panose="020B0604030504040204" pitchFamily="34" charset="0"/>
            </a:endParaRPr>
          </a:p>
          <a:p>
            <a:pPr marL="285750" lvl="0" indent="-285750">
              <a:buFont typeface="Courier New" panose="02070309020205020404" pitchFamily="49" charset="0"/>
              <a:buChar char="o"/>
            </a:pPr>
            <a:r>
              <a:rPr lang="en-GB" b="1" dirty="0" smtClean="0">
                <a:solidFill>
                  <a:srgbClr val="0070C0"/>
                </a:solidFill>
                <a:latin typeface="Verdana" panose="020B0604030504040204" pitchFamily="34" charset="0"/>
                <a:ea typeface="Verdana" panose="020B0604030504040204" pitchFamily="34" charset="0"/>
              </a:rPr>
              <a:t>Influence</a:t>
            </a:r>
          </a:p>
          <a:p>
            <a:pPr marL="285750" lvl="0" indent="-285750">
              <a:buFont typeface="Courier New" panose="02070309020205020404" pitchFamily="49" charset="0"/>
              <a:buChar char="o"/>
            </a:pPr>
            <a:endParaRPr lang="en-GB" b="1" dirty="0">
              <a:solidFill>
                <a:srgbClr val="0070C0"/>
              </a:solidFill>
              <a:latin typeface="Verdana" panose="020B0604030504040204" pitchFamily="34" charset="0"/>
              <a:ea typeface="Verdana" panose="020B0604030504040204" pitchFamily="34" charset="0"/>
            </a:endParaRPr>
          </a:p>
          <a:p>
            <a:pPr marL="285750" lvl="0" indent="-285750">
              <a:buFont typeface="Courier New" panose="02070309020205020404" pitchFamily="49" charset="0"/>
              <a:buChar char="o"/>
            </a:pPr>
            <a:r>
              <a:rPr lang="en-GB" b="1" dirty="0" smtClean="0">
                <a:solidFill>
                  <a:srgbClr val="0070C0"/>
                </a:solidFill>
                <a:latin typeface="Verdana" panose="020B0604030504040204" pitchFamily="34" charset="0"/>
                <a:ea typeface="Verdana" panose="020B0604030504040204" pitchFamily="34" charset="0"/>
              </a:rPr>
              <a:t>Courage</a:t>
            </a:r>
          </a:p>
          <a:p>
            <a:pPr marL="285750" lvl="0" indent="-285750">
              <a:buFont typeface="Courier New" panose="02070309020205020404" pitchFamily="49" charset="0"/>
              <a:buChar char="o"/>
            </a:pPr>
            <a:endParaRPr lang="en-GB" b="1" dirty="0">
              <a:solidFill>
                <a:srgbClr val="0070C0"/>
              </a:solidFill>
              <a:latin typeface="Verdana" panose="020B0604030504040204" pitchFamily="34" charset="0"/>
              <a:ea typeface="Verdana" panose="020B0604030504040204" pitchFamily="34" charset="0"/>
            </a:endParaRPr>
          </a:p>
          <a:p>
            <a:pPr marL="285750" lvl="0" indent="-285750">
              <a:buFont typeface="Courier New" panose="02070309020205020404" pitchFamily="49" charset="0"/>
              <a:buChar char="o"/>
            </a:pPr>
            <a:r>
              <a:rPr lang="en-GB" b="1" dirty="0">
                <a:solidFill>
                  <a:srgbClr val="0070C0"/>
                </a:solidFill>
                <a:latin typeface="Verdana" panose="020B0604030504040204" pitchFamily="34" charset="0"/>
                <a:ea typeface="Verdana" panose="020B0604030504040204" pitchFamily="34" charset="0"/>
              </a:rPr>
              <a:t>Sustainability</a:t>
            </a:r>
          </a:p>
          <a:p>
            <a:pPr marL="342900" indent="-342900">
              <a:buFont typeface="Arial" panose="020B0604020202020204" pitchFamily="34" charset="0"/>
              <a:buChar char="•"/>
            </a:pPr>
            <a:endParaRPr lang="en-GB" sz="2400"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B83FD759-A267-5B40-61AA-94ECC81E2858}"/>
              </a:ext>
            </a:extLst>
          </p:cNvPr>
          <p:cNvSpPr/>
          <p:nvPr/>
        </p:nvSpPr>
        <p:spPr>
          <a:xfrm>
            <a:off x="6889177" y="573335"/>
            <a:ext cx="3584636" cy="646331"/>
          </a:xfrm>
          <a:prstGeom prst="rect">
            <a:avLst/>
          </a:prstGeom>
        </p:spPr>
        <p:txBody>
          <a:bodyPr wrap="none">
            <a:spAutoFit/>
          </a:bodyPr>
          <a:lstStyle/>
          <a:p>
            <a:r>
              <a:rPr lang="en-GB" sz="3600" b="1" dirty="0" smtClean="0">
                <a:solidFill>
                  <a:srgbClr val="0070C0"/>
                </a:solidFill>
                <a:latin typeface="Verdana" panose="020B0604030504040204" pitchFamily="34" charset="0"/>
                <a:ea typeface="Verdana" panose="020B0604030504040204" pitchFamily="34" charset="0"/>
              </a:rPr>
              <a:t>APC – Values</a:t>
            </a:r>
            <a:endParaRPr lang="en-GB" sz="3600" dirty="0"/>
          </a:p>
        </p:txBody>
      </p:sp>
      <p:pic>
        <p:nvPicPr>
          <p:cNvPr id="1026" name="Picture 2" descr="Why we constantly need to check our Val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4" y="2802572"/>
            <a:ext cx="5441439" cy="22672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Alternative-Provider-Collaborative-logo-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514" y="349418"/>
            <a:ext cx="4117035" cy="10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371843"/>
      </p:ext>
    </p:extLst>
  </p:cSld>
  <p:clrMapOvr>
    <a:masterClrMapping/>
  </p:clrMapOvr>
  <p:transition spd="slow" advTm="5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514" y="349418"/>
            <a:ext cx="4117035" cy="10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30945" y="349418"/>
            <a:ext cx="6724482"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6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What’s On</a:t>
            </a:r>
            <a:r>
              <a:rPr kumimoji="0" lang="en-GB" sz="3600" b="1" i="0" u="none" strike="noStrike" kern="1200" cap="none" spc="0" normalizeH="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In The Main Hall?</a:t>
            </a:r>
            <a:endPar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921580223"/>
              </p:ext>
            </p:extLst>
          </p:nvPr>
        </p:nvGraphicFramePr>
        <p:xfrm>
          <a:off x="420342" y="1734898"/>
          <a:ext cx="11345035" cy="4828212"/>
        </p:xfrm>
        <a:graphic>
          <a:graphicData uri="http://schemas.openxmlformats.org/drawingml/2006/table">
            <a:tbl>
              <a:tblPr firstRow="1" bandRow="1">
                <a:tableStyleId>{5C22544A-7EE6-4342-B048-85BDC9FD1C3A}</a:tableStyleId>
              </a:tblPr>
              <a:tblGrid>
                <a:gridCol w="1548513">
                  <a:extLst>
                    <a:ext uri="{9D8B030D-6E8A-4147-A177-3AD203B41FA5}">
                      <a16:colId xmlns:a16="http://schemas.microsoft.com/office/drawing/2014/main" val="2545140100"/>
                    </a:ext>
                  </a:extLst>
                </a:gridCol>
                <a:gridCol w="4898261">
                  <a:extLst>
                    <a:ext uri="{9D8B030D-6E8A-4147-A177-3AD203B41FA5}">
                      <a16:colId xmlns:a16="http://schemas.microsoft.com/office/drawing/2014/main" val="1507156848"/>
                    </a:ext>
                  </a:extLst>
                </a:gridCol>
                <a:gridCol w="4898261">
                  <a:extLst>
                    <a:ext uri="{9D8B030D-6E8A-4147-A177-3AD203B41FA5}">
                      <a16:colId xmlns:a16="http://schemas.microsoft.com/office/drawing/2014/main" val="1853987716"/>
                    </a:ext>
                  </a:extLst>
                </a:gridCol>
              </a:tblGrid>
              <a:tr h="320794">
                <a:tc>
                  <a:txBody>
                    <a:bodyPr/>
                    <a:lstStyle/>
                    <a:p>
                      <a:pPr algn="ctr"/>
                      <a:r>
                        <a:rPr lang="en-GB" sz="1200" dirty="0" smtClean="0">
                          <a:latin typeface="Verdana" panose="020B0604030504040204" pitchFamily="34" charset="0"/>
                          <a:ea typeface="Verdana" panose="020B0604030504040204" pitchFamily="34" charset="0"/>
                        </a:rPr>
                        <a:t>Time</a:t>
                      </a:r>
                      <a:endParaRPr lang="en-GB" sz="1200" dirty="0">
                        <a:latin typeface="Verdana" panose="020B0604030504040204" pitchFamily="34" charset="0"/>
                        <a:ea typeface="Verdana" panose="020B0604030504040204" pitchFamily="34" charset="0"/>
                      </a:endParaRPr>
                    </a:p>
                  </a:txBody>
                  <a:tcPr/>
                </a:tc>
                <a:tc>
                  <a:txBody>
                    <a:bodyPr/>
                    <a:lstStyle/>
                    <a:p>
                      <a:pPr algn="ctr"/>
                      <a:r>
                        <a:rPr lang="en-GB" sz="1200" dirty="0" smtClean="0">
                          <a:latin typeface="Verdana" panose="020B0604030504040204" pitchFamily="34" charset="0"/>
                          <a:ea typeface="Verdana" panose="020B0604030504040204" pitchFamily="34" charset="0"/>
                        </a:rPr>
                        <a:t>Session</a:t>
                      </a:r>
                      <a:endParaRPr lang="en-GB" sz="1200" dirty="0">
                        <a:latin typeface="Verdana" panose="020B0604030504040204" pitchFamily="34" charset="0"/>
                        <a:ea typeface="Verdana" panose="020B0604030504040204" pitchFamily="34" charset="0"/>
                      </a:endParaRPr>
                    </a:p>
                  </a:txBody>
                  <a:tcPr/>
                </a:tc>
                <a:tc>
                  <a:txBody>
                    <a:bodyPr/>
                    <a:lstStyle/>
                    <a:p>
                      <a:pPr algn="ctr"/>
                      <a:r>
                        <a:rPr lang="en-GB" sz="1200" dirty="0" smtClean="0">
                          <a:latin typeface="Verdana" panose="020B0604030504040204" pitchFamily="34" charset="0"/>
                          <a:ea typeface="Verdana" panose="020B0604030504040204" pitchFamily="34" charset="0"/>
                        </a:rPr>
                        <a:t>Hosts/Guests </a:t>
                      </a:r>
                      <a:endParaRPr lang="en-GB"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141876181"/>
                  </a:ext>
                </a:extLst>
              </a:tr>
              <a:tr h="272322">
                <a:tc>
                  <a:txBody>
                    <a:bodyPr/>
                    <a:lstStyle/>
                    <a:p>
                      <a:r>
                        <a:rPr lang="en-GB" sz="1200" b="1" dirty="0" smtClean="0">
                          <a:solidFill>
                            <a:srgbClr val="0070C0"/>
                          </a:solidFill>
                          <a:latin typeface="Verdana" panose="020B0604030504040204" pitchFamily="34" charset="0"/>
                          <a:ea typeface="Verdana" panose="020B0604030504040204" pitchFamily="34" charset="0"/>
                        </a:rPr>
                        <a:t>10.00</a:t>
                      </a:r>
                      <a:endParaRPr lang="en-GB" sz="1200" b="1" dirty="0">
                        <a:solidFill>
                          <a:srgbClr val="0070C0"/>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Welcome! </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Meet your hosts: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Edna Robinson, Warren </a:t>
                      </a:r>
                      <a:r>
                        <a:rPr kumimoji="0" lang="en-GB" sz="1200" b="0"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Heppolette</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and Nathan Parker</a:t>
                      </a:r>
                    </a:p>
                  </a:txBody>
                  <a:tcPr/>
                </a:tc>
                <a:extLst>
                  <a:ext uri="{0D108BD9-81ED-4DB2-BD59-A6C34878D82A}">
                    <a16:rowId xmlns:a16="http://schemas.microsoft.com/office/drawing/2014/main" val="1351795340"/>
                  </a:ext>
                </a:extLst>
              </a:tr>
              <a:tr h="453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10.10</a:t>
                      </a:r>
                      <a:endParaRPr lang="en-GB" sz="1200" b="1" dirty="0">
                        <a:solidFill>
                          <a:srgbClr val="0070C0"/>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rgbClr val="0070C0"/>
                          </a:solidFill>
                          <a:effectLst/>
                          <a:latin typeface="Verdana" panose="020B0604030504040204" pitchFamily="34" charset="0"/>
                          <a:ea typeface="Verdana" panose="020B0604030504040204" pitchFamily="34" charset="0"/>
                          <a:cs typeface="+mn-cs"/>
                        </a:rPr>
                        <a:t>Can the NHS do more to reduce social inequality?</a:t>
                      </a:r>
                      <a:endPar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 Sir Richard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Leese</a:t>
                      </a:r>
                      <a:r>
                        <a:rPr lang="en-GB" sz="1200" kern="1200" baseline="0" dirty="0" smtClean="0">
                          <a:solidFill>
                            <a:srgbClr val="0070C0"/>
                          </a:solidFill>
                          <a:effectLst/>
                          <a:latin typeface="Verdana" panose="020B0604030504040204" pitchFamily="34" charset="0"/>
                          <a:ea typeface="Verdana" panose="020B0604030504040204" pitchFamily="34" charset="0"/>
                          <a:cs typeface="+mn-cs"/>
                        </a:rPr>
                        <a:t> with </a:t>
                      </a:r>
                      <a:r>
                        <a:rPr lang="en-GB" sz="1200" kern="1200" dirty="0" smtClean="0">
                          <a:solidFill>
                            <a:srgbClr val="0070C0"/>
                          </a:solidFill>
                          <a:effectLst/>
                          <a:latin typeface="Verdana" panose="020B0604030504040204" pitchFamily="34" charset="0"/>
                          <a:ea typeface="Verdana" panose="020B0604030504040204" pitchFamily="34" charset="0"/>
                          <a:cs typeface="+mn-cs"/>
                        </a:rPr>
                        <a:t>Jane Pilkington, Fay Selvan and Liz Windsor-Welsh</a:t>
                      </a:r>
                    </a:p>
                  </a:txBody>
                  <a:tcPr/>
                </a:tc>
                <a:extLst>
                  <a:ext uri="{0D108BD9-81ED-4DB2-BD59-A6C34878D82A}">
                    <a16:rowId xmlns:a16="http://schemas.microsoft.com/office/drawing/2014/main" val="4291745363"/>
                  </a:ext>
                </a:extLst>
              </a:tr>
              <a:tr h="272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70C0"/>
                          </a:solidFill>
                          <a:latin typeface="Verdana" panose="020B0604030504040204" pitchFamily="34" charset="0"/>
                          <a:ea typeface="Verdana" panose="020B0604030504040204" pitchFamily="34" charset="0"/>
                        </a:rPr>
                        <a:t>11.00</a:t>
                      </a:r>
                      <a:endParaRPr lang="en-GB" sz="1200" dirty="0">
                        <a:solidFill>
                          <a:srgbClr val="0070C0"/>
                        </a:solidFill>
                        <a:latin typeface="Verdana" panose="020B0604030504040204" pitchFamily="34" charset="0"/>
                        <a:ea typeface="Verdana" panose="020B0604030504040204" pitchFamily="34" charset="0"/>
                      </a:endParaRPr>
                    </a:p>
                  </a:txBody>
                  <a:tcPr/>
                </a:tc>
                <a:tc>
                  <a:txBody>
                    <a:bodyPr/>
                    <a:lstStyle/>
                    <a:p>
                      <a:r>
                        <a:rPr lang="en-GB" sz="1200" dirty="0" smtClean="0">
                          <a:solidFill>
                            <a:srgbClr val="0070C0"/>
                          </a:solidFill>
                          <a:latin typeface="Verdana" panose="020B0604030504040204" pitchFamily="34" charset="0"/>
                          <a:ea typeface="Verdana" panose="020B0604030504040204" pitchFamily="34" charset="0"/>
                        </a:rPr>
                        <a:t>Comfort Break</a:t>
                      </a:r>
                      <a:endParaRPr lang="en-GB" sz="1200" dirty="0">
                        <a:solidFill>
                          <a:srgbClr val="0070C0"/>
                        </a:solidFill>
                        <a:latin typeface="Verdana" panose="020B0604030504040204" pitchFamily="34" charset="0"/>
                        <a:ea typeface="Verdana" panose="020B0604030504040204" pitchFamily="34" charset="0"/>
                      </a:endParaRPr>
                    </a:p>
                  </a:txBody>
                  <a:tcPr/>
                </a:tc>
                <a:tc>
                  <a:txBody>
                    <a:bodyPr/>
                    <a:lstStyle/>
                    <a:p>
                      <a:endParaRPr lang="en-GB" sz="1200" dirty="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487851809"/>
                  </a:ext>
                </a:extLst>
              </a:tr>
              <a:tr h="453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11.05 </a:t>
                      </a:r>
                    </a:p>
                  </a:txBody>
                  <a:tcPr/>
                </a:tc>
                <a:tc>
                  <a:txBody>
                    <a:bodyPr/>
                    <a:lstStyle/>
                    <a:p>
                      <a:r>
                        <a:rPr lang="en-GB" sz="1200" b="1" dirty="0" smtClean="0">
                          <a:solidFill>
                            <a:srgbClr val="0070C0"/>
                          </a:solidFill>
                          <a:latin typeface="Verdana" panose="020B0604030504040204" pitchFamily="34" charset="0"/>
                          <a:ea typeface="Verdana" panose="020B0604030504040204" pitchFamily="34" charset="0"/>
                        </a:rPr>
                        <a:t>How can we ensure racial justice</a:t>
                      </a:r>
                      <a:r>
                        <a:rPr lang="en-GB" sz="1200" b="1" baseline="0" dirty="0" smtClean="0">
                          <a:solidFill>
                            <a:srgbClr val="0070C0"/>
                          </a:solidFill>
                          <a:latin typeface="Verdana" panose="020B0604030504040204" pitchFamily="34" charset="0"/>
                          <a:ea typeface="Verdana" panose="020B0604030504040204" pitchFamily="34" charset="0"/>
                        </a:rPr>
                        <a:t> in the NHS?</a:t>
                      </a:r>
                      <a:endParaRPr lang="en-GB" sz="1200" b="1" dirty="0">
                        <a:solidFill>
                          <a:srgbClr val="0070C0"/>
                        </a:solidFill>
                        <a:latin typeface="Verdana" panose="020B0604030504040204" pitchFamily="34" charset="0"/>
                        <a:ea typeface="Verdana" panose="020B0604030504040204" pitchFamily="34" charset="0"/>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 Cllr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Arooj</a:t>
                      </a:r>
                      <a:r>
                        <a:rPr lang="en-GB" sz="1200" kern="1200" dirty="0" smtClean="0">
                          <a:solidFill>
                            <a:srgbClr val="0070C0"/>
                          </a:solidFill>
                          <a:effectLst/>
                          <a:latin typeface="Verdana" panose="020B0604030504040204" pitchFamily="34" charset="0"/>
                          <a:ea typeface="Verdana" panose="020B0604030504040204" pitchFamily="34" charset="0"/>
                          <a:cs typeface="+mn-cs"/>
                        </a:rPr>
                        <a:t> Shah with Charles Kwaku-Odoi, Aydin Djemal and Roli Barker</a:t>
                      </a:r>
                      <a:endParaRPr lang="en-GB" sz="1200" dirty="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343839254"/>
                  </a:ext>
                </a:extLst>
              </a:tr>
              <a:tr h="275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12.00</a:t>
                      </a:r>
                    </a:p>
                  </a:txBody>
                  <a:tcPr/>
                </a:tc>
                <a:tc>
                  <a:txBody>
                    <a:bodyPr/>
                    <a:lstStyle/>
                    <a:p>
                      <a:r>
                        <a:rPr lang="en-GB" sz="1200" dirty="0" smtClean="0">
                          <a:solidFill>
                            <a:srgbClr val="0070C0"/>
                          </a:solidFill>
                          <a:latin typeface="Verdana" panose="020B0604030504040204" pitchFamily="34" charset="0"/>
                          <a:ea typeface="Verdana" panose="020B0604030504040204" pitchFamily="34" charset="0"/>
                        </a:rPr>
                        <a:t>Lunch</a:t>
                      </a:r>
                      <a:endParaRPr lang="en-GB" sz="1200" dirty="0">
                        <a:solidFill>
                          <a:srgbClr val="0070C0"/>
                        </a:solidFill>
                        <a:latin typeface="Verdana" panose="020B0604030504040204" pitchFamily="34" charset="0"/>
                        <a:ea typeface="Verdana" panose="020B0604030504040204" pitchFamily="34" charset="0"/>
                      </a:endParaRPr>
                    </a:p>
                  </a:txBody>
                  <a:tcPr/>
                </a:tc>
                <a:tc>
                  <a:txBody>
                    <a:bodyPr/>
                    <a:lstStyle/>
                    <a:p>
                      <a:r>
                        <a:rPr lang="en-GB" sz="1200" dirty="0" smtClean="0">
                          <a:solidFill>
                            <a:srgbClr val="0070C0"/>
                          </a:solidFill>
                          <a:latin typeface="Verdana" panose="020B0604030504040204" pitchFamily="34" charset="0"/>
                          <a:ea typeface="Verdana" panose="020B0604030504040204" pitchFamily="34" charset="0"/>
                        </a:rPr>
                        <a:t>Various Activities Throughout The Venue</a:t>
                      </a:r>
                      <a:endParaRPr lang="en-GB" sz="1200" dirty="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84091023"/>
                  </a:ext>
                </a:extLst>
              </a:tr>
              <a:tr h="311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12.50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Welcome Back! </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Edna Robinson, Warren </a:t>
                      </a:r>
                      <a:r>
                        <a:rPr kumimoji="0" lang="en-GB" sz="1200" b="0"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Heppolette</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and Nathan Parker</a:t>
                      </a:r>
                    </a:p>
                  </a:txBody>
                  <a:tcPr/>
                </a:tc>
                <a:extLst>
                  <a:ext uri="{0D108BD9-81ED-4DB2-BD59-A6C34878D82A}">
                    <a16:rowId xmlns:a16="http://schemas.microsoft.com/office/drawing/2014/main" val="2971408694"/>
                  </a:ext>
                </a:extLst>
              </a:tr>
              <a:tr h="816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13.00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smtClean="0">
                          <a:solidFill>
                            <a:srgbClr val="0070C0"/>
                          </a:solidFill>
                          <a:effectLst/>
                          <a:latin typeface="Verdana" panose="020B0604030504040204" pitchFamily="34" charset="0"/>
                          <a:ea typeface="Verdana" panose="020B0604030504040204" pitchFamily="34" charset="0"/>
                          <a:cs typeface="+mn-cs"/>
                        </a:rPr>
                        <a:t>Primary care blueprint spotlight</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 Janet Crofts with Liz Windsor-Welsh and Tim Davison plus special guests: Dr Tim Dalton, Luvjit Kandula, Rob Bellingham, Dr Tracey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Vell</a:t>
                      </a:r>
                      <a:r>
                        <a:rPr lang="en-GB" sz="1200" kern="1200" dirty="0" smtClean="0">
                          <a:solidFill>
                            <a:srgbClr val="0070C0"/>
                          </a:solidFill>
                          <a:effectLst/>
                          <a:latin typeface="Verdana" panose="020B0604030504040204" pitchFamily="34" charset="0"/>
                          <a:ea typeface="Verdana" panose="020B0604030504040204" pitchFamily="34" charset="0"/>
                          <a:cs typeface="+mn-cs"/>
                        </a:rPr>
                        <a:t>, Dr Chris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Nortcliff</a:t>
                      </a:r>
                      <a:r>
                        <a:rPr lang="en-GB" sz="1200" kern="1200" dirty="0" smtClean="0">
                          <a:solidFill>
                            <a:srgbClr val="0070C0"/>
                          </a:solidFill>
                          <a:effectLst/>
                          <a:latin typeface="Verdana" panose="020B0604030504040204" pitchFamily="34" charset="0"/>
                          <a:ea typeface="Verdana" panose="020B0604030504040204" pitchFamily="34" charset="0"/>
                          <a:cs typeface="+mn-cs"/>
                        </a:rPr>
                        <a:t>, Dr Leigh Vallance.</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1880280195"/>
                  </a:ext>
                </a:extLst>
              </a:tr>
              <a:tr h="337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13.55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Comfort Break</a:t>
                      </a:r>
                    </a:p>
                  </a:txBody>
                  <a:tcPr/>
                </a:tc>
                <a:tc>
                  <a:txBody>
                    <a:bodyPr/>
                    <a:lstStyle/>
                    <a:p>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2858672614"/>
                  </a:ext>
                </a:extLst>
              </a:tr>
              <a:tr h="554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14.00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smtClean="0">
                          <a:solidFill>
                            <a:srgbClr val="0070C0"/>
                          </a:solidFill>
                          <a:effectLst/>
                          <a:latin typeface="Verdana" panose="020B0604030504040204" pitchFamily="34" charset="0"/>
                          <a:ea typeface="Verdana" panose="020B0604030504040204" pitchFamily="34" charset="0"/>
                          <a:cs typeface="+mn-cs"/>
                        </a:rPr>
                        <a:t>Is the MH system overloaded and how can we be part of the solution?</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a:t>
                      </a:r>
                      <a:r>
                        <a:rPr lang="en-GB" sz="1200" kern="1200" baseline="0" dirty="0" smtClean="0">
                          <a:solidFill>
                            <a:srgbClr val="0070C0"/>
                          </a:solidFill>
                          <a:effectLst/>
                          <a:latin typeface="Verdana" panose="020B0604030504040204" pitchFamily="34" charset="0"/>
                          <a:ea typeface="Verdana" panose="020B0604030504040204" pitchFamily="34" charset="0"/>
                          <a:cs typeface="+mn-cs"/>
                        </a:rPr>
                        <a:t> </a:t>
                      </a:r>
                      <a:r>
                        <a:rPr lang="en-GB" sz="1200" kern="1200" dirty="0" smtClean="0">
                          <a:solidFill>
                            <a:srgbClr val="0070C0"/>
                          </a:solidFill>
                          <a:effectLst/>
                          <a:latin typeface="Verdana" panose="020B0604030504040204" pitchFamily="34" charset="0"/>
                          <a:ea typeface="Verdana" panose="020B0604030504040204" pitchFamily="34" charset="0"/>
                          <a:cs typeface="+mn-cs"/>
                        </a:rPr>
                        <a:t>Simone Spray with </a:t>
                      </a:r>
                      <a:r>
                        <a:rPr lang="en-US" sz="1200" kern="1200" dirty="0" smtClean="0">
                          <a:solidFill>
                            <a:srgbClr val="0070C0"/>
                          </a:solidFill>
                          <a:effectLst/>
                          <a:latin typeface="Verdana" panose="020B0604030504040204" pitchFamily="34" charset="0"/>
                          <a:ea typeface="Verdana" panose="020B0604030504040204" pitchFamily="34" charset="0"/>
                          <a:cs typeface="+mn-cs"/>
                        </a:rPr>
                        <a:t>Dr Iyabo </a:t>
                      </a:r>
                      <a:r>
                        <a:rPr lang="en-GB" sz="1200" b="0" kern="1200" dirty="0" smtClean="0">
                          <a:solidFill>
                            <a:srgbClr val="0070C0"/>
                          </a:solidFill>
                          <a:effectLst/>
                          <a:latin typeface="Verdana" panose="020B0604030504040204" pitchFamily="34" charset="0"/>
                          <a:ea typeface="Verdana" panose="020B0604030504040204" pitchFamily="34" charset="0"/>
                          <a:cs typeface="+mn-cs"/>
                        </a:rPr>
                        <a:t>Fatimilehin,</a:t>
                      </a:r>
                      <a:r>
                        <a:rPr lang="en-GB" sz="1200" b="0" kern="1200" baseline="0" dirty="0" smtClean="0">
                          <a:solidFill>
                            <a:srgbClr val="0070C0"/>
                          </a:solidFill>
                          <a:effectLst/>
                          <a:latin typeface="Verdana" panose="020B0604030504040204" pitchFamily="34" charset="0"/>
                          <a:ea typeface="Verdana" panose="020B0604030504040204" pitchFamily="34" charset="0"/>
                          <a:cs typeface="+mn-cs"/>
                        </a:rPr>
                        <a:t> S</a:t>
                      </a:r>
                      <a:r>
                        <a:rPr lang="en-GB" sz="1200" b="0" kern="1200" dirty="0" smtClean="0">
                          <a:solidFill>
                            <a:srgbClr val="0070C0"/>
                          </a:solidFill>
                          <a:effectLst/>
                          <a:latin typeface="Verdana" panose="020B0604030504040204" pitchFamily="34" charset="0"/>
                          <a:ea typeface="Verdana" panose="020B0604030504040204" pitchFamily="34" charset="0"/>
                          <a:cs typeface="+mn-cs"/>
                        </a:rPr>
                        <a:t>andy Bering, Sam Palmer, Ben Whalley</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3558946916"/>
                  </a:ext>
                </a:extLst>
              </a:tr>
              <a:tr h="741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Thanks, Poetic Summary and What’s Next for The APC?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Edna Robinson, Warren </a:t>
                      </a:r>
                      <a:r>
                        <a:rPr kumimoji="0" lang="en-GB" sz="1200" b="0"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Heppolette</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and Nathan Parker</a:t>
                      </a:r>
                    </a:p>
                    <a:p>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2062204432"/>
                  </a:ext>
                </a:extLst>
              </a:tr>
            </a:tbl>
          </a:graphicData>
        </a:graphic>
      </p:graphicFrame>
    </p:spTree>
    <p:extLst>
      <p:ext uri="{BB962C8B-B14F-4D97-AF65-F5344CB8AC3E}">
        <p14:creationId xmlns:p14="http://schemas.microsoft.com/office/powerpoint/2010/main" val="1731877740"/>
      </p:ext>
    </p:extLst>
  </p:cSld>
  <p:clrMapOvr>
    <a:masterClrMapping/>
  </p:clrMapOvr>
  <p:transition spd="slow" advTm="5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4960418" y="2633523"/>
            <a:ext cx="7078294" cy="4154984"/>
          </a:xfrm>
          <a:prstGeom prst="rect">
            <a:avLst/>
          </a:prstGeom>
          <a:noFill/>
        </p:spPr>
        <p:txBody>
          <a:bodyPr wrap="square" rtlCol="0">
            <a:spAutoFit/>
          </a:bodyPr>
          <a:lstStyle/>
          <a:p>
            <a:r>
              <a:rPr lang="en-GB" sz="2200" dirty="0" smtClean="0">
                <a:solidFill>
                  <a:srgbClr val="0070C0"/>
                </a:solidFill>
                <a:latin typeface="Verdana" panose="020B0604030504040204" pitchFamily="34" charset="0"/>
                <a:ea typeface="Verdana" panose="020B0604030504040204" pitchFamily="34" charset="0"/>
              </a:rPr>
              <a:t>“</a:t>
            </a:r>
            <a:r>
              <a:rPr lang="en-GB" sz="2200" dirty="0">
                <a:solidFill>
                  <a:srgbClr val="0070C0"/>
                </a:solidFill>
                <a:latin typeface="Verdana" panose="020B0604030504040204" pitchFamily="34" charset="0"/>
                <a:ea typeface="Verdana" panose="020B0604030504040204" pitchFamily="34" charset="0"/>
              </a:rPr>
              <a:t>The VCSE is an important partner for health and social care organisations and plays a key role in improving health and care outcomes for its communities.  In this new world of collaboration VCSE will continue to play its vital role in the planning of care and supporting a greater shift towards prevention, self care and combating inequalities and disparities......it has a role to play in transformation, innovation and </a:t>
            </a:r>
            <a:r>
              <a:rPr lang="en-GB" sz="2200" dirty="0" smtClean="0">
                <a:solidFill>
                  <a:srgbClr val="0070C0"/>
                </a:solidFill>
                <a:latin typeface="Verdana" panose="020B0604030504040204" pitchFamily="34" charset="0"/>
                <a:ea typeface="Verdana" panose="020B0604030504040204" pitchFamily="34" charset="0"/>
              </a:rPr>
              <a:t>integration.” </a:t>
            </a:r>
            <a:r>
              <a:rPr lang="en-GB" sz="2200" b="1" dirty="0">
                <a:solidFill>
                  <a:srgbClr val="0070C0"/>
                </a:solidFill>
                <a:latin typeface="Verdana" panose="020B0604030504040204" pitchFamily="34" charset="0"/>
                <a:ea typeface="Verdana" panose="020B0604030504040204" pitchFamily="34" charset="0"/>
              </a:rPr>
              <a:t>Non-Executive Director</a:t>
            </a:r>
          </a:p>
          <a:p>
            <a:r>
              <a:rPr lang="en-GB" sz="2200" b="1" dirty="0">
                <a:solidFill>
                  <a:srgbClr val="0070C0"/>
                </a:solidFill>
                <a:latin typeface="Verdana" panose="020B0604030504040204" pitchFamily="34" charset="0"/>
                <a:ea typeface="Verdana" panose="020B0604030504040204" pitchFamily="34" charset="0"/>
              </a:rPr>
              <a:t>NHS GM Integrated </a:t>
            </a:r>
            <a:r>
              <a:rPr lang="en-GB" sz="2200" b="1" dirty="0" smtClean="0">
                <a:solidFill>
                  <a:srgbClr val="0070C0"/>
                </a:solidFill>
                <a:latin typeface="Verdana" panose="020B0604030504040204" pitchFamily="34" charset="0"/>
                <a:ea typeface="Verdana" panose="020B0604030504040204" pitchFamily="34" charset="0"/>
              </a:rPr>
              <a:t>Care - </a:t>
            </a:r>
            <a:r>
              <a:rPr lang="en-GB" sz="2200" b="1" dirty="0" err="1" smtClean="0">
                <a:solidFill>
                  <a:srgbClr val="0070C0"/>
                </a:solidFill>
                <a:latin typeface="Verdana" panose="020B0604030504040204" pitchFamily="34" charset="0"/>
                <a:ea typeface="Verdana" panose="020B0604030504040204" pitchFamily="34" charset="0"/>
              </a:rPr>
              <a:t>Shazad</a:t>
            </a:r>
            <a:r>
              <a:rPr lang="en-GB" sz="2200" b="1" dirty="0" smtClean="0">
                <a:solidFill>
                  <a:srgbClr val="0070C0"/>
                </a:solidFill>
                <a:latin typeface="Verdana" panose="020B0604030504040204" pitchFamily="34" charset="0"/>
                <a:ea typeface="Verdana" panose="020B0604030504040204" pitchFamily="34" charset="0"/>
              </a:rPr>
              <a:t> </a:t>
            </a:r>
            <a:r>
              <a:rPr lang="en-GB" sz="2200" b="1" dirty="0" err="1" smtClean="0">
                <a:solidFill>
                  <a:srgbClr val="0070C0"/>
                </a:solidFill>
                <a:latin typeface="Verdana" panose="020B0604030504040204" pitchFamily="34" charset="0"/>
                <a:ea typeface="Verdana" panose="020B0604030504040204" pitchFamily="34" charset="0"/>
              </a:rPr>
              <a:t>Sarwar</a:t>
            </a:r>
            <a:r>
              <a:rPr lang="en-GB" sz="2200" b="1" dirty="0" smtClean="0">
                <a:solidFill>
                  <a:srgbClr val="0070C0"/>
                </a:solidFill>
                <a:latin typeface="Verdana" panose="020B0604030504040204" pitchFamily="34" charset="0"/>
                <a:ea typeface="Verdana" panose="020B0604030504040204" pitchFamily="34" charset="0"/>
              </a:rPr>
              <a:t>.</a:t>
            </a:r>
            <a:endParaRPr lang="en-GB" sz="2200" b="1" dirty="0">
              <a:solidFill>
                <a:srgbClr val="0070C0"/>
              </a:solidFill>
              <a:latin typeface="Verdana" panose="020B0604030504040204" pitchFamily="34" charset="0"/>
              <a:ea typeface="Verdana" panose="020B0604030504040204" pitchFamily="34" charset="0"/>
            </a:endParaRPr>
          </a:p>
          <a:p>
            <a:endParaRPr lang="en-GB" sz="2200" dirty="0">
              <a:solidFill>
                <a:srgbClr val="0070C0"/>
              </a:solidFill>
              <a:latin typeface="Verdana" panose="020B0604030504040204" pitchFamily="34" charset="0"/>
              <a:ea typeface="Verdana" panose="020B0604030504040204" pitchFamily="34" charset="0"/>
            </a:endParaRPr>
          </a:p>
        </p:txBody>
      </p:sp>
      <p:pic>
        <p:nvPicPr>
          <p:cNvPr id="4100" name="Picture 4" descr="New director for Airedale trust | Craven Hera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18" y="1585191"/>
            <a:ext cx="2993147" cy="40381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Alternative-Provider-Collaborative-logo-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206" y="322006"/>
            <a:ext cx="6981930" cy="185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217082"/>
      </p:ext>
    </p:extLst>
  </p:cSld>
  <p:clrMapOvr>
    <a:masterClrMapping/>
  </p:clrMapOvr>
  <p:transition spd="slow" advTm="5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7915" y="681057"/>
            <a:ext cx="672448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6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LUNCHTIME ACTIVITIES</a:t>
            </a:r>
            <a:endPar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837598459"/>
              </p:ext>
            </p:extLst>
          </p:nvPr>
        </p:nvGraphicFramePr>
        <p:xfrm>
          <a:off x="347514" y="1820709"/>
          <a:ext cx="11353128" cy="4582985"/>
        </p:xfrm>
        <a:graphic>
          <a:graphicData uri="http://schemas.openxmlformats.org/drawingml/2006/table">
            <a:tbl>
              <a:tblPr firstRow="1" bandRow="1">
                <a:tableStyleId>{5C22544A-7EE6-4342-B048-85BDC9FD1C3A}</a:tableStyleId>
              </a:tblPr>
              <a:tblGrid>
                <a:gridCol w="2727017">
                  <a:extLst>
                    <a:ext uri="{9D8B030D-6E8A-4147-A177-3AD203B41FA5}">
                      <a16:colId xmlns:a16="http://schemas.microsoft.com/office/drawing/2014/main" val="3051433398"/>
                    </a:ext>
                  </a:extLst>
                </a:gridCol>
                <a:gridCol w="8626111">
                  <a:extLst>
                    <a:ext uri="{9D8B030D-6E8A-4147-A177-3AD203B41FA5}">
                      <a16:colId xmlns:a16="http://schemas.microsoft.com/office/drawing/2014/main" val="1507156848"/>
                    </a:ext>
                  </a:extLst>
                </a:gridCol>
              </a:tblGrid>
              <a:tr h="652267">
                <a:tc>
                  <a:txBody>
                    <a:bodyPr/>
                    <a:lstStyle/>
                    <a:p>
                      <a:pPr algn="ctr"/>
                      <a:r>
                        <a:rPr lang="en-GB" sz="2000" dirty="0" smtClean="0">
                          <a:latin typeface="Verdana" panose="020B0604030504040204" pitchFamily="34" charset="0"/>
                          <a:ea typeface="Verdana" panose="020B0604030504040204" pitchFamily="34" charset="0"/>
                        </a:rPr>
                        <a:t>Room</a:t>
                      </a:r>
                      <a:endParaRPr lang="en-GB" sz="2000" dirty="0">
                        <a:latin typeface="Verdana" panose="020B0604030504040204" pitchFamily="34" charset="0"/>
                        <a:ea typeface="Verdana" panose="020B0604030504040204" pitchFamily="34" charset="0"/>
                      </a:endParaRPr>
                    </a:p>
                  </a:txBody>
                  <a:tcPr/>
                </a:tc>
                <a:tc>
                  <a:txBody>
                    <a:bodyPr/>
                    <a:lstStyle/>
                    <a:p>
                      <a:pPr algn="ctr"/>
                      <a:r>
                        <a:rPr lang="en-GB" sz="2000" dirty="0" smtClean="0">
                          <a:latin typeface="Verdana" panose="020B0604030504040204" pitchFamily="34" charset="0"/>
                          <a:ea typeface="Verdana" panose="020B0604030504040204" pitchFamily="34" charset="0"/>
                        </a:rPr>
                        <a:t>Activity</a:t>
                      </a:r>
                      <a:endParaRPr lang="en-GB" sz="2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141876181"/>
                  </a:ext>
                </a:extLst>
              </a:tr>
              <a:tr h="638878">
                <a:tc>
                  <a:txBody>
                    <a:bodyPr/>
                    <a:lstStyle/>
                    <a:p>
                      <a:r>
                        <a:rPr lang="en-GB" b="1" dirty="0" smtClean="0">
                          <a:solidFill>
                            <a:srgbClr val="0070C0"/>
                          </a:solidFill>
                          <a:latin typeface="Verdana" panose="020B0604030504040204" pitchFamily="34" charset="0"/>
                          <a:ea typeface="Verdana" panose="020B0604030504040204" pitchFamily="34" charset="0"/>
                        </a:rPr>
                        <a:t>The</a:t>
                      </a:r>
                      <a:r>
                        <a:rPr lang="en-GB" b="1" baseline="0" dirty="0" smtClean="0">
                          <a:solidFill>
                            <a:srgbClr val="0070C0"/>
                          </a:solidFill>
                          <a:latin typeface="Verdana" panose="020B0604030504040204" pitchFamily="34" charset="0"/>
                          <a:ea typeface="Verdana" panose="020B0604030504040204" pitchFamily="34" charset="0"/>
                        </a:rPr>
                        <a:t> Main Hall</a:t>
                      </a:r>
                      <a:endParaRPr lang="en-GB" b="1" dirty="0">
                        <a:solidFill>
                          <a:srgbClr val="0070C0"/>
                        </a:solidFill>
                        <a:latin typeface="Verdana" panose="020B0604030504040204" pitchFamily="34" charset="0"/>
                        <a:ea typeface="Verdana" panose="020B060403050404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mn-cs"/>
                        </a:rPr>
                        <a:t>TABLE 1</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 Mapping GM with Franky Procter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mn-cs"/>
                        </a:rPr>
                        <a:t>TABLE 3</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 Art exhibition and Continuous Line Drawing Workshop with CAHN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mn-cs"/>
                        </a:rPr>
                        <a:t>TABLE 5</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 Free VCSE Data Maturity Assessments courtesy of 10GM and Data Orchard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200" dirty="0" smtClean="0">
                          <a:solidFill>
                            <a:srgbClr val="002060"/>
                          </a:solidFill>
                          <a:effectLst/>
                          <a:latin typeface="Verdana" panose="020B0604030504040204" pitchFamily="34" charset="0"/>
                          <a:ea typeface="Verdana" panose="020B0604030504040204" pitchFamily="34" charset="0"/>
                          <a:cs typeface="+mn-cs"/>
                        </a:rPr>
                        <a:t>TABLE 9</a:t>
                      </a:r>
                      <a:r>
                        <a:rPr lang="en-GB" sz="1800" b="1" kern="1200" baseline="0" dirty="0" smtClean="0">
                          <a:solidFill>
                            <a:srgbClr val="0070C0"/>
                          </a:solidFill>
                          <a:effectLst/>
                          <a:latin typeface="Verdana" panose="020B0604030504040204" pitchFamily="34" charset="0"/>
                          <a:ea typeface="Verdana" panose="020B0604030504040204" pitchFamily="34" charset="0"/>
                          <a:cs typeface="+mn-cs"/>
                        </a:rPr>
                        <a:t> - </a:t>
                      </a:r>
                      <a:r>
                        <a:rPr lang="en-GB" sz="1800" b="1" kern="1200" dirty="0" smtClean="0">
                          <a:solidFill>
                            <a:srgbClr val="0070C0"/>
                          </a:solidFill>
                          <a:effectLst/>
                          <a:latin typeface="Verdana" panose="020B0604030504040204" pitchFamily="34" charset="0"/>
                          <a:ea typeface="Verdana" panose="020B0604030504040204" pitchFamily="34" charset="0"/>
                          <a:cs typeface="+mn-cs"/>
                        </a:rPr>
                        <a:t>Trafford’s Neighbourhood Model – Working with Communities</a:t>
                      </a:r>
                      <a:endParaRPr lang="en-GB" dirty="0" smtClean="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351795340"/>
                  </a:ext>
                </a:extLst>
              </a:tr>
              <a:tr h="63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The </a:t>
                      </a:r>
                      <a:r>
                        <a:rPr kumimoji="0" lang="en-GB" sz="1800" b="1"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Rylands</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Room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Free Health Checks from GM Feds</a:t>
                      </a:r>
                    </a:p>
                  </a:txBody>
                  <a:tcPr/>
                </a:tc>
                <a:extLst>
                  <a:ext uri="{0D108BD9-81ED-4DB2-BD59-A6C34878D82A}">
                    <a16:rowId xmlns:a16="http://schemas.microsoft.com/office/drawing/2014/main" val="4291745363"/>
                  </a:ext>
                </a:extLst>
              </a:tr>
              <a:tr h="63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The Foyer</a:t>
                      </a:r>
                      <a:endParaRPr lang="en-GB" dirty="0"/>
                    </a:p>
                  </a:txBody>
                  <a:tcPr/>
                </a:tc>
                <a:tc>
                  <a:txBody>
                    <a:bodyPr/>
                    <a:lstStyle/>
                    <a:p>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Vegetarian ‘Grab and Go’ packed lunches</a:t>
                      </a:r>
                      <a:endParaRPr lang="en-GB" dirty="0"/>
                    </a:p>
                  </a:txBody>
                  <a:tcPr/>
                </a:tc>
                <a:extLst>
                  <a:ext uri="{0D108BD9-81ED-4DB2-BD59-A6C34878D82A}">
                    <a16:rowId xmlns:a16="http://schemas.microsoft.com/office/drawing/2014/main" val="2487851809"/>
                  </a:ext>
                </a:extLst>
              </a:tr>
              <a:tr h="63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The </a:t>
                      </a:r>
                      <a:r>
                        <a:rPr kumimoji="0" lang="en-GB" sz="1800" b="1"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Underhall</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t>
                      </a:r>
                      <a:endParaRPr lang="en-GB" b="1" dirty="0" smtClean="0">
                        <a:solidFill>
                          <a:srgbClr val="0070C0"/>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Meet the APC Providers!</a:t>
                      </a:r>
                    </a:p>
                    <a:p>
                      <a:endParaRPr lang="en-GB" dirty="0"/>
                    </a:p>
                  </a:txBody>
                  <a:tcPr/>
                </a:tc>
                <a:extLst>
                  <a:ext uri="{0D108BD9-81ED-4DB2-BD59-A6C34878D82A}">
                    <a16:rowId xmlns:a16="http://schemas.microsoft.com/office/drawing/2014/main" val="2884091023"/>
                  </a:ext>
                </a:extLst>
              </a:tr>
            </a:tbl>
          </a:graphicData>
        </a:graphic>
      </p:graphicFrame>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514" y="349418"/>
            <a:ext cx="4117035" cy="10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356901"/>
      </p:ext>
    </p:extLst>
  </p:cSld>
  <p:clrMapOvr>
    <a:masterClrMapping/>
  </p:clrMapOvr>
  <p:transition spd="slow" advTm="5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2579822" y="3469076"/>
            <a:ext cx="9779727" cy="1200329"/>
          </a:xfrm>
          <a:prstGeom prst="rect">
            <a:avLst/>
          </a:prstGeom>
          <a:noFill/>
        </p:spPr>
        <p:txBody>
          <a:bodyPr wrap="square" rtlCol="0">
            <a:spAutoFit/>
          </a:bodyPr>
          <a:lstStyle/>
          <a:p>
            <a:r>
              <a:rPr lang="en-GB" dirty="0" smtClean="0">
                <a:solidFill>
                  <a:schemeClr val="accent1">
                    <a:lumMod val="75000"/>
                  </a:schemeClr>
                </a:solidFill>
                <a:latin typeface="Verdana" panose="020B0604030504040204" pitchFamily="34" charset="0"/>
                <a:ea typeface="Verdana" panose="020B0604030504040204" pitchFamily="34" charset="0"/>
              </a:rPr>
              <a:t>“Big Life are proud to be a founding member of the GM Alternative Provider Collaborative. With 30 years experience of working with public services to tackle inequalities, we are passionate about working in partnership to make change happen – Fay Selvan CEO</a:t>
            </a:r>
            <a:endParaRPr lang="en-GB" dirty="0">
              <a:solidFill>
                <a:schemeClr val="accent1">
                  <a:lumMod val="75000"/>
                </a:schemeClr>
              </a:solidFill>
              <a:latin typeface="Verdana" panose="020B0604030504040204" pitchFamily="34" charset="0"/>
              <a:ea typeface="Verdana" panose="020B0604030504040204" pitchFamily="34" charset="0"/>
            </a:endParaRPr>
          </a:p>
        </p:txBody>
      </p:sp>
      <p:pic>
        <p:nvPicPr>
          <p:cNvPr id="6" name="Picture 5" descr="C:\Users\Franky Procter\AppData\Local\Microsoft\Windows\INetCache\Content.MSO\82C4EEEB.tmp"/>
          <p:cNvPicPr/>
          <p:nvPr/>
        </p:nvPicPr>
        <p:blipFill>
          <a:blip r:embed="rId2">
            <a:extLst>
              <a:ext uri="{28A0092B-C50C-407E-A947-70E740481C1C}">
                <a14:useLocalDpi xmlns:a14="http://schemas.microsoft.com/office/drawing/2010/main" val="0"/>
              </a:ext>
            </a:extLst>
          </a:blip>
          <a:srcRect/>
          <a:stretch>
            <a:fillRect/>
          </a:stretch>
        </p:blipFill>
        <p:spPr bwMode="auto">
          <a:xfrm>
            <a:off x="511994" y="3363248"/>
            <a:ext cx="1403892" cy="1426466"/>
          </a:xfrm>
          <a:prstGeom prst="rect">
            <a:avLst/>
          </a:prstGeom>
          <a:noFill/>
          <a:ln>
            <a:noFill/>
          </a:ln>
        </p:spPr>
      </p:pic>
      <p:sp>
        <p:nvSpPr>
          <p:cNvPr id="3" name="Rectangle 2"/>
          <p:cNvSpPr/>
          <p:nvPr/>
        </p:nvSpPr>
        <p:spPr>
          <a:xfrm>
            <a:off x="155150" y="169794"/>
            <a:ext cx="4405373" cy="369332"/>
          </a:xfrm>
          <a:prstGeom prst="rect">
            <a:avLst/>
          </a:prstGeom>
        </p:spPr>
        <p:txBody>
          <a:bodyPr wrap="none">
            <a:spAutoFit/>
          </a:bodyPr>
          <a:lstStyle/>
          <a:p>
            <a:r>
              <a:rPr lang="en-GB" b="1" dirty="0" smtClean="0">
                <a:solidFill>
                  <a:srgbClr val="0070C0"/>
                </a:solidFill>
                <a:latin typeface="Verdana" panose="020B0604030504040204" pitchFamily="34" charset="0"/>
                <a:ea typeface="Verdana" panose="020B0604030504040204" pitchFamily="34" charset="0"/>
              </a:rPr>
              <a:t>What are our members saying?</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7" y="789693"/>
            <a:ext cx="2573555" cy="2573555"/>
          </a:xfrm>
          <a:prstGeom prst="rect">
            <a:avLst/>
          </a:prstGeom>
        </p:spPr>
      </p:pic>
      <p:sp>
        <p:nvSpPr>
          <p:cNvPr id="9" name="Rectangle 8"/>
          <p:cNvSpPr/>
          <p:nvPr/>
        </p:nvSpPr>
        <p:spPr>
          <a:xfrm>
            <a:off x="2579822" y="1248808"/>
            <a:ext cx="9063537" cy="1754326"/>
          </a:xfrm>
          <a:prstGeom prst="rect">
            <a:avLst/>
          </a:prstGeom>
        </p:spPr>
        <p:txBody>
          <a:bodyPr wrap="square">
            <a:spAutoFit/>
          </a:bodyPr>
          <a:lstStyle/>
          <a:p>
            <a:pPr>
              <a:spcAft>
                <a:spcPts val="0"/>
              </a:spcAft>
            </a:pPr>
            <a:r>
              <a:rPr lang="en-GB" dirty="0" smtClean="0">
                <a:solidFill>
                  <a:srgbClr val="0070C0"/>
                </a:solidFill>
                <a:latin typeface="Verdana" panose="020B0604030504040204" pitchFamily="34" charset="0"/>
                <a:ea typeface="Verdana" panose="020B0604030504040204" pitchFamily="34" charset="0"/>
              </a:rPr>
              <a:t>“Health </a:t>
            </a:r>
            <a:r>
              <a:rPr lang="en-GB" dirty="0">
                <a:solidFill>
                  <a:srgbClr val="0070C0"/>
                </a:solidFill>
                <a:latin typeface="Verdana" panose="020B0604030504040204" pitchFamily="34" charset="0"/>
                <a:ea typeface="Verdana" panose="020B0604030504040204" pitchFamily="34" charset="0"/>
              </a:rPr>
              <a:t>and social care will be more accessible to all at various levels and with the VCSE federation bringing creativity and freshness to parts of the system that we know our public are unhappy with. </a:t>
            </a:r>
          </a:p>
          <a:p>
            <a:pPr>
              <a:spcAft>
                <a:spcPts val="0"/>
              </a:spcAft>
            </a:pPr>
            <a:r>
              <a:rPr lang="en-GB" dirty="0">
                <a:solidFill>
                  <a:srgbClr val="0070C0"/>
                </a:solidFill>
                <a:latin typeface="Verdana" panose="020B0604030504040204" pitchFamily="34" charset="0"/>
                <a:ea typeface="Verdana" panose="020B0604030504040204" pitchFamily="34" charset="0"/>
              </a:rPr>
              <a:t>We are strong and robust and will bring more of a unitedness to being part of health and social care ensuring with have thriving communities across Greater </a:t>
            </a:r>
            <a:r>
              <a:rPr lang="en-GB" dirty="0" smtClean="0">
                <a:solidFill>
                  <a:srgbClr val="0070C0"/>
                </a:solidFill>
                <a:latin typeface="Verdana" panose="020B0604030504040204" pitchFamily="34" charset="0"/>
                <a:ea typeface="Verdana" panose="020B0604030504040204" pitchFamily="34" charset="0"/>
              </a:rPr>
              <a:t>Manchester</a:t>
            </a:r>
            <a:r>
              <a:rPr lang="en-GB" dirty="0">
                <a:solidFill>
                  <a:srgbClr val="0070C0"/>
                </a:solidFill>
                <a:latin typeface="Verdana" panose="020B0604030504040204" pitchFamily="34" charset="0"/>
                <a:ea typeface="Verdana" panose="020B0604030504040204" pitchFamily="34" charset="0"/>
              </a:rPr>
              <a:t> </a:t>
            </a:r>
            <a:r>
              <a:rPr lang="en-GB" dirty="0" smtClean="0">
                <a:solidFill>
                  <a:srgbClr val="0070C0"/>
                </a:solidFill>
                <a:latin typeface="Verdana" panose="020B0604030504040204" pitchFamily="34" charset="0"/>
                <a:ea typeface="Verdana" panose="020B0604030504040204" pitchFamily="34" charset="0"/>
              </a:rPr>
              <a:t>– Jenny Higson CEO</a:t>
            </a:r>
            <a:endParaRPr lang="en-GB" dirty="0">
              <a:solidFill>
                <a:srgbClr val="0070C0"/>
              </a:solidFill>
              <a:latin typeface="Verdana" panose="020B0604030504040204" pitchFamily="34" charset="0"/>
              <a:ea typeface="Verdana" panose="020B0604030504040204" pitchFamily="34" charset="0"/>
            </a:endParaRPr>
          </a:p>
        </p:txBody>
      </p:sp>
      <p:pic>
        <p:nvPicPr>
          <p:cNvPr id="10" name="Picture 3" descr="Alternative-Provider-Collaborative-logo-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7563" y="5135347"/>
            <a:ext cx="5386603" cy="143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230845"/>
      </p:ext>
    </p:extLst>
  </p:cSld>
  <p:clrMapOvr>
    <a:masterClrMapping/>
  </p:clrMapOvr>
  <p:transition spd="slow" advTm="500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4026504" y="2204770"/>
            <a:ext cx="7254601" cy="4832092"/>
          </a:xfrm>
          <a:prstGeom prst="rect">
            <a:avLst/>
          </a:prstGeom>
          <a:noFill/>
        </p:spPr>
        <p:txBody>
          <a:bodyPr wrap="square" rtlCol="0">
            <a:spAutoFit/>
          </a:bodyPr>
          <a:lstStyle/>
          <a:p>
            <a:r>
              <a:rPr lang="en-GB" dirty="0">
                <a:solidFill>
                  <a:srgbClr val="0070C0"/>
                </a:solidFill>
                <a:latin typeface="Verdana" panose="020B0604030504040204" pitchFamily="34" charset="0"/>
                <a:ea typeface="Verdana" panose="020B0604030504040204" pitchFamily="34" charset="0"/>
              </a:rPr>
              <a:t>‘As alternative providers in the VCSFE sector we believe it is important to ensure all NHS expenditure is used to realise patient benefit. We are here to ensure that the NHS has provider support options that uphold the ethos of the NHS by enabling community and social value to ensure our communities thrive. With opportunities to commission for health care provision in a deregulated manner, we have come together to ensure that economy is on offer to limit the need for privatisation and to prevent under representation of local voices in Integrated Care System matters. We are together to uphold the value of integration, partnership, best practice and appropriate representation to keep the patient in focus whilst the pound comes under pressure.’ - </a:t>
            </a:r>
            <a:r>
              <a:rPr lang="en-GB" b="1" cap="all" dirty="0">
                <a:solidFill>
                  <a:srgbClr val="0070C0"/>
                </a:solidFill>
                <a:latin typeface="Verdana" panose="020B0604030504040204" pitchFamily="34" charset="0"/>
                <a:ea typeface="Verdana" panose="020B0604030504040204" pitchFamily="34" charset="0"/>
              </a:rPr>
              <a:t>Timothy A Davison</a:t>
            </a:r>
            <a:r>
              <a:rPr lang="en-GB" b="1" dirty="0">
                <a:solidFill>
                  <a:srgbClr val="0070C0"/>
                </a:solidFill>
                <a:latin typeface="Verdana" panose="020B0604030504040204" pitchFamily="34" charset="0"/>
                <a:ea typeface="Verdana" panose="020B0604030504040204" pitchFamily="34" charset="0"/>
              </a:rPr>
              <a:t> / Director of Operations, Strategy and Transformation  </a:t>
            </a:r>
            <a:r>
              <a:rPr lang="en-GB" b="1" dirty="0" err="1">
                <a:solidFill>
                  <a:srgbClr val="0070C0"/>
                </a:solidFill>
                <a:latin typeface="Verdana" panose="020B0604030504040204" pitchFamily="34" charset="0"/>
                <a:ea typeface="Verdana" panose="020B0604030504040204" pitchFamily="34" charset="0"/>
              </a:rPr>
              <a:t>Mastercall</a:t>
            </a:r>
            <a:r>
              <a:rPr lang="en-GB" b="1" dirty="0">
                <a:solidFill>
                  <a:srgbClr val="0070C0"/>
                </a:solidFill>
                <a:latin typeface="Verdana" panose="020B0604030504040204" pitchFamily="34" charset="0"/>
                <a:ea typeface="Verdana" panose="020B0604030504040204" pitchFamily="34" charset="0"/>
              </a:rPr>
              <a:t> Healthcare</a:t>
            </a:r>
          </a:p>
          <a:p>
            <a:endParaRPr lang="en-GB" dirty="0">
              <a:solidFill>
                <a:srgbClr val="0070C0"/>
              </a:solidFill>
              <a:latin typeface="Verdana" panose="020B0604030504040204" pitchFamily="34" charset="0"/>
              <a:ea typeface="Verdana" panose="020B0604030504040204" pitchFamily="34" charset="0"/>
            </a:endParaRPr>
          </a:p>
        </p:txBody>
      </p:sp>
      <p:pic>
        <p:nvPicPr>
          <p:cNvPr id="1028" name="Picture 4" descr="Timothy Dav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80" y="2032861"/>
            <a:ext cx="3239073" cy="34506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Alternative-Provider-Collaborative-logo-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504" y="103530"/>
            <a:ext cx="6784455" cy="180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203534"/>
      </p:ext>
    </p:extLst>
  </p:cSld>
  <p:clrMapOvr>
    <a:masterClrMapping/>
  </p:clrMapOvr>
  <p:transition spd="slow" advTm="5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514" y="349418"/>
            <a:ext cx="4117035" cy="10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30945" y="349418"/>
            <a:ext cx="6724482"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6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What’s On</a:t>
            </a:r>
            <a:r>
              <a:rPr kumimoji="0" lang="en-GB" sz="3600" b="1" i="0" u="none" strike="noStrike" kern="1200" cap="none" spc="0" normalizeH="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In The Main Hall?</a:t>
            </a:r>
            <a:endPar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587281679"/>
              </p:ext>
            </p:extLst>
          </p:nvPr>
        </p:nvGraphicFramePr>
        <p:xfrm>
          <a:off x="420342" y="1734898"/>
          <a:ext cx="11345035" cy="4828212"/>
        </p:xfrm>
        <a:graphic>
          <a:graphicData uri="http://schemas.openxmlformats.org/drawingml/2006/table">
            <a:tbl>
              <a:tblPr firstRow="1" bandRow="1">
                <a:tableStyleId>{5C22544A-7EE6-4342-B048-85BDC9FD1C3A}</a:tableStyleId>
              </a:tblPr>
              <a:tblGrid>
                <a:gridCol w="1548513">
                  <a:extLst>
                    <a:ext uri="{9D8B030D-6E8A-4147-A177-3AD203B41FA5}">
                      <a16:colId xmlns:a16="http://schemas.microsoft.com/office/drawing/2014/main" val="2545140100"/>
                    </a:ext>
                  </a:extLst>
                </a:gridCol>
                <a:gridCol w="4898261">
                  <a:extLst>
                    <a:ext uri="{9D8B030D-6E8A-4147-A177-3AD203B41FA5}">
                      <a16:colId xmlns:a16="http://schemas.microsoft.com/office/drawing/2014/main" val="1507156848"/>
                    </a:ext>
                  </a:extLst>
                </a:gridCol>
                <a:gridCol w="4898261">
                  <a:extLst>
                    <a:ext uri="{9D8B030D-6E8A-4147-A177-3AD203B41FA5}">
                      <a16:colId xmlns:a16="http://schemas.microsoft.com/office/drawing/2014/main" val="1853987716"/>
                    </a:ext>
                  </a:extLst>
                </a:gridCol>
              </a:tblGrid>
              <a:tr h="320794">
                <a:tc>
                  <a:txBody>
                    <a:bodyPr/>
                    <a:lstStyle/>
                    <a:p>
                      <a:pPr algn="ctr"/>
                      <a:r>
                        <a:rPr lang="en-GB" sz="1200" dirty="0" smtClean="0">
                          <a:latin typeface="Verdana" panose="020B0604030504040204" pitchFamily="34" charset="0"/>
                          <a:ea typeface="Verdana" panose="020B0604030504040204" pitchFamily="34" charset="0"/>
                        </a:rPr>
                        <a:t>Time</a:t>
                      </a:r>
                      <a:endParaRPr lang="en-GB" sz="1200" dirty="0">
                        <a:latin typeface="Verdana" panose="020B0604030504040204" pitchFamily="34" charset="0"/>
                        <a:ea typeface="Verdana" panose="020B0604030504040204" pitchFamily="34" charset="0"/>
                      </a:endParaRPr>
                    </a:p>
                  </a:txBody>
                  <a:tcPr/>
                </a:tc>
                <a:tc>
                  <a:txBody>
                    <a:bodyPr/>
                    <a:lstStyle/>
                    <a:p>
                      <a:pPr algn="ctr"/>
                      <a:r>
                        <a:rPr lang="en-GB" sz="1200" dirty="0" smtClean="0">
                          <a:latin typeface="Verdana" panose="020B0604030504040204" pitchFamily="34" charset="0"/>
                          <a:ea typeface="Verdana" panose="020B0604030504040204" pitchFamily="34" charset="0"/>
                        </a:rPr>
                        <a:t>Session</a:t>
                      </a:r>
                      <a:endParaRPr lang="en-GB" sz="1200" dirty="0">
                        <a:latin typeface="Verdana" panose="020B0604030504040204" pitchFamily="34" charset="0"/>
                        <a:ea typeface="Verdana" panose="020B0604030504040204" pitchFamily="34" charset="0"/>
                      </a:endParaRPr>
                    </a:p>
                  </a:txBody>
                  <a:tcPr/>
                </a:tc>
                <a:tc>
                  <a:txBody>
                    <a:bodyPr/>
                    <a:lstStyle/>
                    <a:p>
                      <a:pPr algn="ctr"/>
                      <a:r>
                        <a:rPr lang="en-GB" sz="1200" dirty="0" smtClean="0">
                          <a:latin typeface="Verdana" panose="020B0604030504040204" pitchFamily="34" charset="0"/>
                          <a:ea typeface="Verdana" panose="020B0604030504040204" pitchFamily="34" charset="0"/>
                        </a:rPr>
                        <a:t>Hosts/Guests </a:t>
                      </a:r>
                      <a:endParaRPr lang="en-GB"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141876181"/>
                  </a:ext>
                </a:extLst>
              </a:tr>
              <a:tr h="272322">
                <a:tc>
                  <a:txBody>
                    <a:bodyPr/>
                    <a:lstStyle/>
                    <a:p>
                      <a:r>
                        <a:rPr lang="en-GB" sz="1200" b="1" dirty="0" smtClean="0">
                          <a:solidFill>
                            <a:srgbClr val="0070C0"/>
                          </a:solidFill>
                          <a:latin typeface="Verdana" panose="020B0604030504040204" pitchFamily="34" charset="0"/>
                          <a:ea typeface="Verdana" panose="020B0604030504040204" pitchFamily="34" charset="0"/>
                        </a:rPr>
                        <a:t>10.00</a:t>
                      </a:r>
                      <a:endParaRPr lang="en-GB" sz="1200" b="1" dirty="0">
                        <a:solidFill>
                          <a:srgbClr val="0070C0"/>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Welcome! </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Meet your hosts: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Edna Robinson, Warren </a:t>
                      </a:r>
                      <a:r>
                        <a:rPr kumimoji="0" lang="en-GB" sz="1200" b="0"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Heppolette</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and Nathan Parker</a:t>
                      </a:r>
                    </a:p>
                  </a:txBody>
                  <a:tcPr/>
                </a:tc>
                <a:extLst>
                  <a:ext uri="{0D108BD9-81ED-4DB2-BD59-A6C34878D82A}">
                    <a16:rowId xmlns:a16="http://schemas.microsoft.com/office/drawing/2014/main" val="1351795340"/>
                  </a:ext>
                </a:extLst>
              </a:tr>
              <a:tr h="453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10.10</a:t>
                      </a:r>
                      <a:endParaRPr lang="en-GB" sz="1200" b="1" dirty="0">
                        <a:solidFill>
                          <a:srgbClr val="0070C0"/>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rgbClr val="0070C0"/>
                          </a:solidFill>
                          <a:effectLst/>
                          <a:latin typeface="Verdana" panose="020B0604030504040204" pitchFamily="34" charset="0"/>
                          <a:ea typeface="Verdana" panose="020B0604030504040204" pitchFamily="34" charset="0"/>
                          <a:cs typeface="+mn-cs"/>
                        </a:rPr>
                        <a:t>Can the NHS do more to reduce social inequality?</a:t>
                      </a:r>
                      <a:endPar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 Sir Richard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Leese</a:t>
                      </a:r>
                      <a:r>
                        <a:rPr lang="en-GB" sz="1200" kern="1200" baseline="0" dirty="0" smtClean="0">
                          <a:solidFill>
                            <a:srgbClr val="0070C0"/>
                          </a:solidFill>
                          <a:effectLst/>
                          <a:latin typeface="Verdana" panose="020B0604030504040204" pitchFamily="34" charset="0"/>
                          <a:ea typeface="Verdana" panose="020B0604030504040204" pitchFamily="34" charset="0"/>
                          <a:cs typeface="+mn-cs"/>
                        </a:rPr>
                        <a:t> with </a:t>
                      </a:r>
                      <a:r>
                        <a:rPr lang="en-GB" sz="1200" kern="1200" dirty="0" smtClean="0">
                          <a:solidFill>
                            <a:srgbClr val="0070C0"/>
                          </a:solidFill>
                          <a:effectLst/>
                          <a:latin typeface="Verdana" panose="020B0604030504040204" pitchFamily="34" charset="0"/>
                          <a:ea typeface="Verdana" panose="020B0604030504040204" pitchFamily="34" charset="0"/>
                          <a:cs typeface="+mn-cs"/>
                        </a:rPr>
                        <a:t>Jane Pilkington, Fay Selvan and Liz</a:t>
                      </a:r>
                      <a:r>
                        <a:rPr lang="en-GB" sz="1200" kern="1200" baseline="0" dirty="0" smtClean="0">
                          <a:solidFill>
                            <a:srgbClr val="0070C0"/>
                          </a:solidFill>
                          <a:effectLst/>
                          <a:latin typeface="Verdana" panose="020B0604030504040204" pitchFamily="34" charset="0"/>
                          <a:ea typeface="Verdana" panose="020B0604030504040204" pitchFamily="34" charset="0"/>
                          <a:cs typeface="+mn-cs"/>
                        </a:rPr>
                        <a:t> Windsor-Welsh</a:t>
                      </a:r>
                      <a:endParaRPr lang="en-GB" sz="1200" kern="1200" dirty="0" smtClean="0">
                        <a:solidFill>
                          <a:srgbClr val="0070C0"/>
                        </a:solidFill>
                        <a:effectLst/>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4291745363"/>
                  </a:ext>
                </a:extLst>
              </a:tr>
              <a:tr h="272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70C0"/>
                          </a:solidFill>
                          <a:latin typeface="Verdana" panose="020B0604030504040204" pitchFamily="34" charset="0"/>
                          <a:ea typeface="Verdana" panose="020B0604030504040204" pitchFamily="34" charset="0"/>
                        </a:rPr>
                        <a:t>11.00</a:t>
                      </a:r>
                      <a:endParaRPr lang="en-GB" sz="1200" dirty="0">
                        <a:solidFill>
                          <a:srgbClr val="0070C0"/>
                        </a:solidFill>
                        <a:latin typeface="Verdana" panose="020B0604030504040204" pitchFamily="34" charset="0"/>
                        <a:ea typeface="Verdana" panose="020B0604030504040204" pitchFamily="34" charset="0"/>
                      </a:endParaRPr>
                    </a:p>
                  </a:txBody>
                  <a:tcPr/>
                </a:tc>
                <a:tc>
                  <a:txBody>
                    <a:bodyPr/>
                    <a:lstStyle/>
                    <a:p>
                      <a:r>
                        <a:rPr lang="en-GB" sz="1200" dirty="0" smtClean="0">
                          <a:solidFill>
                            <a:srgbClr val="0070C0"/>
                          </a:solidFill>
                          <a:latin typeface="Verdana" panose="020B0604030504040204" pitchFamily="34" charset="0"/>
                          <a:ea typeface="Verdana" panose="020B0604030504040204" pitchFamily="34" charset="0"/>
                        </a:rPr>
                        <a:t>Comfort Break</a:t>
                      </a:r>
                      <a:endParaRPr lang="en-GB" sz="1200" dirty="0">
                        <a:solidFill>
                          <a:srgbClr val="0070C0"/>
                        </a:solidFill>
                        <a:latin typeface="Verdana" panose="020B0604030504040204" pitchFamily="34" charset="0"/>
                        <a:ea typeface="Verdana" panose="020B0604030504040204" pitchFamily="34" charset="0"/>
                      </a:endParaRPr>
                    </a:p>
                  </a:txBody>
                  <a:tcPr/>
                </a:tc>
                <a:tc>
                  <a:txBody>
                    <a:bodyPr/>
                    <a:lstStyle/>
                    <a:p>
                      <a:endParaRPr lang="en-GB" sz="1200" dirty="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487851809"/>
                  </a:ext>
                </a:extLst>
              </a:tr>
              <a:tr h="453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11.05 </a:t>
                      </a:r>
                    </a:p>
                  </a:txBody>
                  <a:tcPr/>
                </a:tc>
                <a:tc>
                  <a:txBody>
                    <a:bodyPr/>
                    <a:lstStyle/>
                    <a:p>
                      <a:r>
                        <a:rPr lang="en-GB" sz="1200" b="1" dirty="0" smtClean="0">
                          <a:solidFill>
                            <a:srgbClr val="0070C0"/>
                          </a:solidFill>
                          <a:latin typeface="Verdana" panose="020B0604030504040204" pitchFamily="34" charset="0"/>
                          <a:ea typeface="Verdana" panose="020B0604030504040204" pitchFamily="34" charset="0"/>
                        </a:rPr>
                        <a:t>How can we ensure racial justice</a:t>
                      </a:r>
                      <a:r>
                        <a:rPr lang="en-GB" sz="1200" b="1" baseline="0" dirty="0" smtClean="0">
                          <a:solidFill>
                            <a:srgbClr val="0070C0"/>
                          </a:solidFill>
                          <a:latin typeface="Verdana" panose="020B0604030504040204" pitchFamily="34" charset="0"/>
                          <a:ea typeface="Verdana" panose="020B0604030504040204" pitchFamily="34" charset="0"/>
                        </a:rPr>
                        <a:t> in the NHS?</a:t>
                      </a:r>
                      <a:endParaRPr lang="en-GB" sz="1200" b="1" dirty="0">
                        <a:solidFill>
                          <a:srgbClr val="0070C0"/>
                        </a:solidFill>
                        <a:latin typeface="Verdana" panose="020B0604030504040204" pitchFamily="34" charset="0"/>
                        <a:ea typeface="Verdana" panose="020B0604030504040204" pitchFamily="34" charset="0"/>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 Cllr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Arooj</a:t>
                      </a:r>
                      <a:r>
                        <a:rPr lang="en-GB" sz="1200" kern="1200" dirty="0" smtClean="0">
                          <a:solidFill>
                            <a:srgbClr val="0070C0"/>
                          </a:solidFill>
                          <a:effectLst/>
                          <a:latin typeface="Verdana" panose="020B0604030504040204" pitchFamily="34" charset="0"/>
                          <a:ea typeface="Verdana" panose="020B0604030504040204" pitchFamily="34" charset="0"/>
                          <a:cs typeface="+mn-cs"/>
                        </a:rPr>
                        <a:t> Shah with Charles Kwaku-Odoi, Aydin Djemal and Roli Barker</a:t>
                      </a:r>
                      <a:endParaRPr lang="en-GB" sz="1200" dirty="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343839254"/>
                  </a:ext>
                </a:extLst>
              </a:tr>
              <a:tr h="275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12.00</a:t>
                      </a:r>
                    </a:p>
                  </a:txBody>
                  <a:tcPr/>
                </a:tc>
                <a:tc>
                  <a:txBody>
                    <a:bodyPr/>
                    <a:lstStyle/>
                    <a:p>
                      <a:r>
                        <a:rPr lang="en-GB" sz="1200" dirty="0" smtClean="0">
                          <a:solidFill>
                            <a:srgbClr val="0070C0"/>
                          </a:solidFill>
                          <a:latin typeface="Verdana" panose="020B0604030504040204" pitchFamily="34" charset="0"/>
                          <a:ea typeface="Verdana" panose="020B0604030504040204" pitchFamily="34" charset="0"/>
                        </a:rPr>
                        <a:t>Lunch</a:t>
                      </a:r>
                      <a:endParaRPr lang="en-GB" sz="1200" dirty="0">
                        <a:solidFill>
                          <a:srgbClr val="0070C0"/>
                        </a:solidFill>
                        <a:latin typeface="Verdana" panose="020B0604030504040204" pitchFamily="34" charset="0"/>
                        <a:ea typeface="Verdana" panose="020B0604030504040204" pitchFamily="34" charset="0"/>
                      </a:endParaRPr>
                    </a:p>
                  </a:txBody>
                  <a:tcPr/>
                </a:tc>
                <a:tc>
                  <a:txBody>
                    <a:bodyPr/>
                    <a:lstStyle/>
                    <a:p>
                      <a:r>
                        <a:rPr lang="en-GB" sz="1200" dirty="0" smtClean="0">
                          <a:solidFill>
                            <a:srgbClr val="0070C0"/>
                          </a:solidFill>
                          <a:latin typeface="Verdana" panose="020B0604030504040204" pitchFamily="34" charset="0"/>
                          <a:ea typeface="Verdana" panose="020B0604030504040204" pitchFamily="34" charset="0"/>
                        </a:rPr>
                        <a:t>Various Activities Throughout The Venue</a:t>
                      </a:r>
                      <a:endParaRPr lang="en-GB" sz="1200" dirty="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84091023"/>
                  </a:ext>
                </a:extLst>
              </a:tr>
              <a:tr h="311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12.50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Welcome Back! </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Edna Robinson, Warren </a:t>
                      </a:r>
                      <a:r>
                        <a:rPr kumimoji="0" lang="en-GB" sz="1200" b="0"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Heppolette</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and Nathan Parker</a:t>
                      </a:r>
                    </a:p>
                  </a:txBody>
                  <a:tcPr/>
                </a:tc>
                <a:extLst>
                  <a:ext uri="{0D108BD9-81ED-4DB2-BD59-A6C34878D82A}">
                    <a16:rowId xmlns:a16="http://schemas.microsoft.com/office/drawing/2014/main" val="2971408694"/>
                  </a:ext>
                </a:extLst>
              </a:tr>
              <a:tr h="816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13.00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smtClean="0">
                          <a:solidFill>
                            <a:srgbClr val="0070C0"/>
                          </a:solidFill>
                          <a:effectLst/>
                          <a:latin typeface="Verdana" panose="020B0604030504040204" pitchFamily="34" charset="0"/>
                          <a:ea typeface="Verdana" panose="020B0604030504040204" pitchFamily="34" charset="0"/>
                          <a:cs typeface="+mn-cs"/>
                        </a:rPr>
                        <a:t>Primary care blueprint spotlight</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 Janet Crofts with Liz Windsor-Welsh and Tim Davison plus special guests: Dr Tim Dalton, Luvjit Kandula, Rob Bellingham, Dr Tracey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Vell</a:t>
                      </a:r>
                      <a:r>
                        <a:rPr lang="en-GB" sz="1200" kern="1200" dirty="0" smtClean="0">
                          <a:solidFill>
                            <a:srgbClr val="0070C0"/>
                          </a:solidFill>
                          <a:effectLst/>
                          <a:latin typeface="Verdana" panose="020B0604030504040204" pitchFamily="34" charset="0"/>
                          <a:ea typeface="Verdana" panose="020B0604030504040204" pitchFamily="34" charset="0"/>
                          <a:cs typeface="+mn-cs"/>
                        </a:rPr>
                        <a:t>, Dr Chris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Nortcliff</a:t>
                      </a:r>
                      <a:r>
                        <a:rPr lang="en-GB" sz="1200" kern="1200" dirty="0" smtClean="0">
                          <a:solidFill>
                            <a:srgbClr val="0070C0"/>
                          </a:solidFill>
                          <a:effectLst/>
                          <a:latin typeface="Verdana" panose="020B0604030504040204" pitchFamily="34" charset="0"/>
                          <a:ea typeface="Verdana" panose="020B0604030504040204" pitchFamily="34" charset="0"/>
                          <a:cs typeface="+mn-cs"/>
                        </a:rPr>
                        <a:t>, Dr Leigh Vallance.</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1880280195"/>
                  </a:ext>
                </a:extLst>
              </a:tr>
              <a:tr h="337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13.55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Comfort Break</a:t>
                      </a:r>
                    </a:p>
                  </a:txBody>
                  <a:tcPr/>
                </a:tc>
                <a:tc>
                  <a:txBody>
                    <a:bodyPr/>
                    <a:lstStyle/>
                    <a:p>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2858672614"/>
                  </a:ext>
                </a:extLst>
              </a:tr>
              <a:tr h="554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14.00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smtClean="0">
                          <a:solidFill>
                            <a:srgbClr val="0070C0"/>
                          </a:solidFill>
                          <a:effectLst/>
                          <a:latin typeface="Verdana" panose="020B0604030504040204" pitchFamily="34" charset="0"/>
                          <a:ea typeface="Verdana" panose="020B0604030504040204" pitchFamily="34" charset="0"/>
                          <a:cs typeface="+mn-cs"/>
                        </a:rPr>
                        <a:t>Is the MH system overloaded and how can we be part of the solution?</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a:t>
                      </a:r>
                      <a:r>
                        <a:rPr lang="en-GB" sz="1200" kern="1200" baseline="0" dirty="0" smtClean="0">
                          <a:solidFill>
                            <a:srgbClr val="0070C0"/>
                          </a:solidFill>
                          <a:effectLst/>
                          <a:latin typeface="Verdana" panose="020B0604030504040204" pitchFamily="34" charset="0"/>
                          <a:ea typeface="Verdana" panose="020B0604030504040204" pitchFamily="34" charset="0"/>
                          <a:cs typeface="+mn-cs"/>
                        </a:rPr>
                        <a:t> </a:t>
                      </a:r>
                      <a:r>
                        <a:rPr lang="en-GB" sz="1200" kern="1200" dirty="0" smtClean="0">
                          <a:solidFill>
                            <a:srgbClr val="0070C0"/>
                          </a:solidFill>
                          <a:effectLst/>
                          <a:latin typeface="Verdana" panose="020B0604030504040204" pitchFamily="34" charset="0"/>
                          <a:ea typeface="Verdana" panose="020B0604030504040204" pitchFamily="34" charset="0"/>
                          <a:cs typeface="+mn-cs"/>
                        </a:rPr>
                        <a:t>Simone Spray with </a:t>
                      </a:r>
                      <a:r>
                        <a:rPr lang="en-US" sz="1200" b="0" kern="1200" dirty="0" smtClean="0">
                          <a:solidFill>
                            <a:srgbClr val="0070C0"/>
                          </a:solidFill>
                          <a:effectLst/>
                          <a:latin typeface="Verdana" panose="020B0604030504040204" pitchFamily="34" charset="0"/>
                          <a:ea typeface="Verdana" panose="020B0604030504040204" pitchFamily="34" charset="0"/>
                          <a:cs typeface="+mn-cs"/>
                        </a:rPr>
                        <a:t>Dr Iyabo </a:t>
                      </a:r>
                      <a:r>
                        <a:rPr lang="en-GB" sz="1200" b="0" kern="1200" dirty="0" smtClean="0">
                          <a:solidFill>
                            <a:srgbClr val="0070C0"/>
                          </a:solidFill>
                          <a:effectLst/>
                          <a:latin typeface="Verdana" panose="020B0604030504040204" pitchFamily="34" charset="0"/>
                          <a:ea typeface="Verdana" panose="020B0604030504040204" pitchFamily="34" charset="0"/>
                          <a:cs typeface="+mn-cs"/>
                        </a:rPr>
                        <a:t>Fatimilehin,</a:t>
                      </a:r>
                      <a:r>
                        <a:rPr lang="en-GB" sz="1200" b="0" kern="1200" baseline="0" dirty="0" smtClean="0">
                          <a:solidFill>
                            <a:srgbClr val="0070C0"/>
                          </a:solidFill>
                          <a:effectLst/>
                          <a:latin typeface="Verdana" panose="020B0604030504040204" pitchFamily="34" charset="0"/>
                          <a:ea typeface="Verdana" panose="020B0604030504040204" pitchFamily="34" charset="0"/>
                          <a:cs typeface="+mn-cs"/>
                        </a:rPr>
                        <a:t> S</a:t>
                      </a:r>
                      <a:r>
                        <a:rPr lang="en-GB" sz="1200" b="0" kern="1200" dirty="0" smtClean="0">
                          <a:solidFill>
                            <a:srgbClr val="0070C0"/>
                          </a:solidFill>
                          <a:effectLst/>
                          <a:latin typeface="Verdana" panose="020B0604030504040204" pitchFamily="34" charset="0"/>
                          <a:ea typeface="Verdana" panose="020B0604030504040204" pitchFamily="34" charset="0"/>
                          <a:cs typeface="+mn-cs"/>
                        </a:rPr>
                        <a:t>andy </a:t>
                      </a:r>
                      <a:r>
                        <a:rPr lang="en-GB" sz="1200" kern="1200" dirty="0" smtClean="0">
                          <a:solidFill>
                            <a:srgbClr val="0070C0"/>
                          </a:solidFill>
                          <a:effectLst/>
                          <a:latin typeface="Verdana" panose="020B0604030504040204" pitchFamily="34" charset="0"/>
                          <a:ea typeface="Verdana" panose="020B0604030504040204" pitchFamily="34" charset="0"/>
                          <a:cs typeface="+mn-cs"/>
                        </a:rPr>
                        <a:t>Bering, Sam Palmer, Ben Whalley</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3558946916"/>
                  </a:ext>
                </a:extLst>
              </a:tr>
              <a:tr h="741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Thanks, Poetic Summary and What’s Next for The APC?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Edna Robinson, Warren </a:t>
                      </a:r>
                      <a:r>
                        <a:rPr kumimoji="0" lang="en-GB" sz="1200" b="0"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Heppolette</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and Nathan Parker</a:t>
                      </a:r>
                    </a:p>
                    <a:p>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2062204432"/>
                  </a:ext>
                </a:extLst>
              </a:tr>
            </a:tbl>
          </a:graphicData>
        </a:graphic>
      </p:graphicFrame>
    </p:spTree>
    <p:extLst>
      <p:ext uri="{BB962C8B-B14F-4D97-AF65-F5344CB8AC3E}">
        <p14:creationId xmlns:p14="http://schemas.microsoft.com/office/powerpoint/2010/main" val="2019512118"/>
      </p:ext>
    </p:extLst>
  </p:cSld>
  <p:clrMapOvr>
    <a:masterClrMapping/>
  </p:clrMapOvr>
  <p:transition spd="slow" advTm="500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731" y="318254"/>
            <a:ext cx="4786888" cy="461665"/>
          </a:xfrm>
          <a:prstGeom prst="rect">
            <a:avLst/>
          </a:prstGeom>
        </p:spPr>
        <p:txBody>
          <a:bodyPr wrap="none">
            <a:spAutoFit/>
          </a:bodyPr>
          <a:lstStyle/>
          <a:p>
            <a:r>
              <a:rPr lang="en-GB" sz="2400" b="1" dirty="0" smtClean="0">
                <a:solidFill>
                  <a:srgbClr val="0070C0"/>
                </a:solidFill>
                <a:latin typeface="Verdana" panose="020B0604030504040204" pitchFamily="34" charset="0"/>
                <a:ea typeface="Verdana" panose="020B0604030504040204" pitchFamily="34" charset="0"/>
              </a:rPr>
              <a:t>Supporting organisations: </a:t>
            </a:r>
            <a:endParaRPr lang="en-GB" sz="2400" b="1" dirty="0"/>
          </a:p>
        </p:txBody>
      </p:sp>
      <p:pic>
        <p:nvPicPr>
          <p:cNvPr id="3076" name="Picture 4" descr="Mobiri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864" y="291853"/>
            <a:ext cx="1828800" cy="9048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salfordcvs.co.uk/sites/salfordcvs.co.uk/files/new-logo.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7485" y="5508081"/>
            <a:ext cx="37814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ction Togeth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249" y="5147567"/>
            <a:ext cx="3634856" cy="104584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om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731" y="912197"/>
            <a:ext cx="2293506" cy="101611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om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50620" y="2127287"/>
            <a:ext cx="3012864" cy="96411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VSCE Leadership Greater Manchester Logo">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38351" y="1498743"/>
            <a:ext cx="2996067" cy="73285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Sector 3 - Stockport in Synergy">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43517" y="3695892"/>
            <a:ext cx="1834148" cy="1297354"/>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VSNW">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15589" y="4415596"/>
            <a:ext cx="2611075" cy="6472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M PCB">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523601" y="261881"/>
            <a:ext cx="2445309" cy="905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ry VCFA">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73362" y="3492232"/>
            <a:ext cx="2276573" cy="12372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rive">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4595" y="2609346"/>
            <a:ext cx="1661441" cy="11557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me">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42920" y="5508081"/>
            <a:ext cx="2190750" cy="7429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eater Manchester Integrated Care Partnership Logo">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581746" y="733090"/>
            <a:ext cx="1468874" cy="13169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Alternative-Provider-Collaborative-logo-RGB.png">
            <a:hlinkClick r:id="rId28"/>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021689" y="2508650"/>
            <a:ext cx="5294494" cy="140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582786"/>
      </p:ext>
    </p:extLst>
  </p:cSld>
  <p:clrMapOvr>
    <a:masterClrMapping/>
  </p:clrMapOvr>
  <p:transition spd="slow" advTm="500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3" descr="Alternative-Provider-Collaborative-logo-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504" y="103530"/>
            <a:ext cx="6784455" cy="180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920" y="1494225"/>
            <a:ext cx="3018584" cy="4527877"/>
          </a:xfrm>
          <a:prstGeom prst="rect">
            <a:avLst/>
          </a:prstGeom>
        </p:spPr>
      </p:pic>
      <p:sp>
        <p:nvSpPr>
          <p:cNvPr id="5" name="Rectangle 4"/>
          <p:cNvSpPr/>
          <p:nvPr/>
        </p:nvSpPr>
        <p:spPr>
          <a:xfrm>
            <a:off x="5122258" y="2573267"/>
            <a:ext cx="5445414" cy="3139321"/>
          </a:xfrm>
          <a:prstGeom prst="rect">
            <a:avLst/>
          </a:prstGeom>
        </p:spPr>
        <p:txBody>
          <a:bodyPr wrap="square">
            <a:spAutoFit/>
          </a:bodyPr>
          <a:lstStyle/>
          <a:p>
            <a:pPr>
              <a:spcAft>
                <a:spcPts val="0"/>
              </a:spcAft>
            </a:pPr>
            <a:r>
              <a:rPr lang="en-GB" sz="2200" dirty="0" smtClean="0">
                <a:solidFill>
                  <a:srgbClr val="0070C0"/>
                </a:solidFill>
                <a:latin typeface="Verdana" panose="020B0604030504040204" pitchFamily="34" charset="0"/>
                <a:ea typeface="Verdana" panose="020B0604030504040204" pitchFamily="34" charset="0"/>
              </a:rPr>
              <a:t>“Great </a:t>
            </a:r>
            <a:r>
              <a:rPr lang="en-GB" sz="2200" dirty="0">
                <a:solidFill>
                  <a:srgbClr val="0070C0"/>
                </a:solidFill>
                <a:latin typeface="Verdana" panose="020B0604030504040204" pitchFamily="34" charset="0"/>
                <a:ea typeface="Verdana" panose="020B0604030504040204" pitchFamily="34" charset="0"/>
              </a:rPr>
              <a:t>to see the APC having a day to reflect on issues of social justice in GM. Wishing them well and sorry I can’t be there. I’m sure they will continue to make a difference in terms of what is available in GM to improve health and life </a:t>
            </a:r>
            <a:r>
              <a:rPr lang="en-GB" sz="2200" dirty="0" smtClean="0">
                <a:solidFill>
                  <a:srgbClr val="0070C0"/>
                </a:solidFill>
                <a:latin typeface="Verdana" panose="020B0604030504040204" pitchFamily="34" charset="0"/>
                <a:ea typeface="Verdana" panose="020B0604030504040204" pitchFamily="34" charset="0"/>
              </a:rPr>
              <a:t>chances” – </a:t>
            </a:r>
            <a:r>
              <a:rPr lang="en-GB" sz="2200" b="1" dirty="0" smtClean="0">
                <a:solidFill>
                  <a:srgbClr val="0070C0"/>
                </a:solidFill>
                <a:latin typeface="Verdana" panose="020B0604030504040204" pitchFamily="34" charset="0"/>
                <a:ea typeface="Verdana" panose="020B0604030504040204" pitchFamily="34" charset="0"/>
              </a:rPr>
              <a:t>Cllr Bev Craig. Leader Of Manchester City Council</a:t>
            </a:r>
            <a:endParaRPr lang="en-GB" sz="2200" b="1" dirty="0">
              <a:solidFill>
                <a:srgbClr val="0070C0"/>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34735575"/>
      </p:ext>
    </p:extLst>
  </p:cSld>
  <p:clrMapOvr>
    <a:masterClrMapping/>
  </p:clrMapOvr>
  <p:transition spd="slow" advTm="5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514" y="349418"/>
            <a:ext cx="4117035" cy="10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30945" y="349418"/>
            <a:ext cx="6724482"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6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What’s On</a:t>
            </a:r>
            <a:r>
              <a:rPr kumimoji="0" lang="en-GB" sz="3600" b="1" i="0" u="none" strike="noStrike" kern="1200" cap="none" spc="0" normalizeH="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In The Main Hall?</a:t>
            </a:r>
            <a:endPar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928636536"/>
              </p:ext>
            </p:extLst>
          </p:nvPr>
        </p:nvGraphicFramePr>
        <p:xfrm>
          <a:off x="420342" y="1734898"/>
          <a:ext cx="11345035" cy="4828212"/>
        </p:xfrm>
        <a:graphic>
          <a:graphicData uri="http://schemas.openxmlformats.org/drawingml/2006/table">
            <a:tbl>
              <a:tblPr firstRow="1" bandRow="1">
                <a:tableStyleId>{5C22544A-7EE6-4342-B048-85BDC9FD1C3A}</a:tableStyleId>
              </a:tblPr>
              <a:tblGrid>
                <a:gridCol w="1548513">
                  <a:extLst>
                    <a:ext uri="{9D8B030D-6E8A-4147-A177-3AD203B41FA5}">
                      <a16:colId xmlns:a16="http://schemas.microsoft.com/office/drawing/2014/main" val="2545140100"/>
                    </a:ext>
                  </a:extLst>
                </a:gridCol>
                <a:gridCol w="4898261">
                  <a:extLst>
                    <a:ext uri="{9D8B030D-6E8A-4147-A177-3AD203B41FA5}">
                      <a16:colId xmlns:a16="http://schemas.microsoft.com/office/drawing/2014/main" val="1507156848"/>
                    </a:ext>
                  </a:extLst>
                </a:gridCol>
                <a:gridCol w="4898261">
                  <a:extLst>
                    <a:ext uri="{9D8B030D-6E8A-4147-A177-3AD203B41FA5}">
                      <a16:colId xmlns:a16="http://schemas.microsoft.com/office/drawing/2014/main" val="1853987716"/>
                    </a:ext>
                  </a:extLst>
                </a:gridCol>
              </a:tblGrid>
              <a:tr h="320794">
                <a:tc>
                  <a:txBody>
                    <a:bodyPr/>
                    <a:lstStyle/>
                    <a:p>
                      <a:pPr algn="ctr"/>
                      <a:r>
                        <a:rPr lang="en-GB" sz="1200" dirty="0" smtClean="0">
                          <a:latin typeface="Verdana" panose="020B0604030504040204" pitchFamily="34" charset="0"/>
                          <a:ea typeface="Verdana" panose="020B0604030504040204" pitchFamily="34" charset="0"/>
                        </a:rPr>
                        <a:t>Time</a:t>
                      </a:r>
                      <a:endParaRPr lang="en-GB" sz="1200" dirty="0">
                        <a:latin typeface="Verdana" panose="020B0604030504040204" pitchFamily="34" charset="0"/>
                        <a:ea typeface="Verdana" panose="020B0604030504040204" pitchFamily="34" charset="0"/>
                      </a:endParaRPr>
                    </a:p>
                  </a:txBody>
                  <a:tcPr/>
                </a:tc>
                <a:tc>
                  <a:txBody>
                    <a:bodyPr/>
                    <a:lstStyle/>
                    <a:p>
                      <a:pPr algn="ctr"/>
                      <a:r>
                        <a:rPr lang="en-GB" sz="1200" dirty="0" smtClean="0">
                          <a:latin typeface="Verdana" panose="020B0604030504040204" pitchFamily="34" charset="0"/>
                          <a:ea typeface="Verdana" panose="020B0604030504040204" pitchFamily="34" charset="0"/>
                        </a:rPr>
                        <a:t>Session</a:t>
                      </a:r>
                      <a:endParaRPr lang="en-GB" sz="1200" dirty="0">
                        <a:latin typeface="Verdana" panose="020B0604030504040204" pitchFamily="34" charset="0"/>
                        <a:ea typeface="Verdana" panose="020B0604030504040204" pitchFamily="34" charset="0"/>
                      </a:endParaRPr>
                    </a:p>
                  </a:txBody>
                  <a:tcPr/>
                </a:tc>
                <a:tc>
                  <a:txBody>
                    <a:bodyPr/>
                    <a:lstStyle/>
                    <a:p>
                      <a:pPr algn="ctr"/>
                      <a:r>
                        <a:rPr lang="en-GB" sz="1200" dirty="0" smtClean="0">
                          <a:latin typeface="Verdana" panose="020B0604030504040204" pitchFamily="34" charset="0"/>
                          <a:ea typeface="Verdana" panose="020B0604030504040204" pitchFamily="34" charset="0"/>
                        </a:rPr>
                        <a:t>Hosts/Guests </a:t>
                      </a:r>
                      <a:endParaRPr lang="en-GB"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141876181"/>
                  </a:ext>
                </a:extLst>
              </a:tr>
              <a:tr h="272322">
                <a:tc>
                  <a:txBody>
                    <a:bodyPr/>
                    <a:lstStyle/>
                    <a:p>
                      <a:r>
                        <a:rPr lang="en-GB" sz="1200" b="1" dirty="0" smtClean="0">
                          <a:solidFill>
                            <a:srgbClr val="0070C0"/>
                          </a:solidFill>
                          <a:latin typeface="Verdana" panose="020B0604030504040204" pitchFamily="34" charset="0"/>
                          <a:ea typeface="Verdana" panose="020B0604030504040204" pitchFamily="34" charset="0"/>
                        </a:rPr>
                        <a:t>10.00</a:t>
                      </a:r>
                      <a:endParaRPr lang="en-GB" sz="1200" b="1" dirty="0">
                        <a:solidFill>
                          <a:srgbClr val="0070C0"/>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Welcome! </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Meet your hosts: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Edna Robinson, Warren </a:t>
                      </a:r>
                      <a:r>
                        <a:rPr kumimoji="0" lang="en-GB" sz="1200" b="0"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Heppolette</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and Nathan Parker</a:t>
                      </a:r>
                    </a:p>
                  </a:txBody>
                  <a:tcPr/>
                </a:tc>
                <a:extLst>
                  <a:ext uri="{0D108BD9-81ED-4DB2-BD59-A6C34878D82A}">
                    <a16:rowId xmlns:a16="http://schemas.microsoft.com/office/drawing/2014/main" val="1351795340"/>
                  </a:ext>
                </a:extLst>
              </a:tr>
              <a:tr h="453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10.10</a:t>
                      </a:r>
                      <a:endParaRPr lang="en-GB" sz="1200" b="1" dirty="0">
                        <a:solidFill>
                          <a:srgbClr val="0070C0"/>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rgbClr val="0070C0"/>
                          </a:solidFill>
                          <a:effectLst/>
                          <a:latin typeface="Verdana" panose="020B0604030504040204" pitchFamily="34" charset="0"/>
                          <a:ea typeface="Verdana" panose="020B0604030504040204" pitchFamily="34" charset="0"/>
                          <a:cs typeface="+mn-cs"/>
                        </a:rPr>
                        <a:t>Can the NHS do more to reduce social inequality?</a:t>
                      </a:r>
                      <a:endPar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 Sir Richard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Leese</a:t>
                      </a:r>
                      <a:r>
                        <a:rPr lang="en-GB" sz="1200" kern="1200" baseline="0" dirty="0" smtClean="0">
                          <a:solidFill>
                            <a:srgbClr val="0070C0"/>
                          </a:solidFill>
                          <a:effectLst/>
                          <a:latin typeface="Verdana" panose="020B0604030504040204" pitchFamily="34" charset="0"/>
                          <a:ea typeface="Verdana" panose="020B0604030504040204" pitchFamily="34" charset="0"/>
                          <a:cs typeface="+mn-cs"/>
                        </a:rPr>
                        <a:t> with </a:t>
                      </a:r>
                      <a:r>
                        <a:rPr lang="en-GB" sz="1200" kern="1200" dirty="0" smtClean="0">
                          <a:solidFill>
                            <a:srgbClr val="0070C0"/>
                          </a:solidFill>
                          <a:effectLst/>
                          <a:latin typeface="Verdana" panose="020B0604030504040204" pitchFamily="34" charset="0"/>
                          <a:ea typeface="Verdana" panose="020B0604030504040204" pitchFamily="34" charset="0"/>
                          <a:cs typeface="+mn-cs"/>
                        </a:rPr>
                        <a:t>Jane Pilkington, Fay Selvan and Liz Windsor-Welsh</a:t>
                      </a:r>
                    </a:p>
                  </a:txBody>
                  <a:tcPr/>
                </a:tc>
                <a:extLst>
                  <a:ext uri="{0D108BD9-81ED-4DB2-BD59-A6C34878D82A}">
                    <a16:rowId xmlns:a16="http://schemas.microsoft.com/office/drawing/2014/main" val="4291745363"/>
                  </a:ext>
                </a:extLst>
              </a:tr>
              <a:tr h="272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70C0"/>
                          </a:solidFill>
                          <a:latin typeface="Verdana" panose="020B0604030504040204" pitchFamily="34" charset="0"/>
                          <a:ea typeface="Verdana" panose="020B0604030504040204" pitchFamily="34" charset="0"/>
                        </a:rPr>
                        <a:t>11.00</a:t>
                      </a:r>
                      <a:endParaRPr lang="en-GB" sz="1200" dirty="0">
                        <a:solidFill>
                          <a:srgbClr val="0070C0"/>
                        </a:solidFill>
                        <a:latin typeface="Verdana" panose="020B0604030504040204" pitchFamily="34" charset="0"/>
                        <a:ea typeface="Verdana" panose="020B0604030504040204" pitchFamily="34" charset="0"/>
                      </a:endParaRPr>
                    </a:p>
                  </a:txBody>
                  <a:tcPr/>
                </a:tc>
                <a:tc>
                  <a:txBody>
                    <a:bodyPr/>
                    <a:lstStyle/>
                    <a:p>
                      <a:r>
                        <a:rPr lang="en-GB" sz="1200" dirty="0" smtClean="0">
                          <a:solidFill>
                            <a:srgbClr val="0070C0"/>
                          </a:solidFill>
                          <a:latin typeface="Verdana" panose="020B0604030504040204" pitchFamily="34" charset="0"/>
                          <a:ea typeface="Verdana" panose="020B0604030504040204" pitchFamily="34" charset="0"/>
                        </a:rPr>
                        <a:t>Comfort Break</a:t>
                      </a:r>
                      <a:endParaRPr lang="en-GB" sz="1200" dirty="0">
                        <a:solidFill>
                          <a:srgbClr val="0070C0"/>
                        </a:solidFill>
                        <a:latin typeface="Verdana" panose="020B0604030504040204" pitchFamily="34" charset="0"/>
                        <a:ea typeface="Verdana" panose="020B0604030504040204" pitchFamily="34" charset="0"/>
                      </a:endParaRPr>
                    </a:p>
                  </a:txBody>
                  <a:tcPr/>
                </a:tc>
                <a:tc>
                  <a:txBody>
                    <a:bodyPr/>
                    <a:lstStyle/>
                    <a:p>
                      <a:endParaRPr lang="en-GB" sz="1200" dirty="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487851809"/>
                  </a:ext>
                </a:extLst>
              </a:tr>
              <a:tr h="453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11.05 </a:t>
                      </a:r>
                    </a:p>
                  </a:txBody>
                  <a:tcPr/>
                </a:tc>
                <a:tc>
                  <a:txBody>
                    <a:bodyPr/>
                    <a:lstStyle/>
                    <a:p>
                      <a:r>
                        <a:rPr lang="en-GB" sz="1200" b="1" dirty="0" smtClean="0">
                          <a:solidFill>
                            <a:srgbClr val="0070C0"/>
                          </a:solidFill>
                          <a:latin typeface="Verdana" panose="020B0604030504040204" pitchFamily="34" charset="0"/>
                          <a:ea typeface="Verdana" panose="020B0604030504040204" pitchFamily="34" charset="0"/>
                        </a:rPr>
                        <a:t>How can we ensure racial justice</a:t>
                      </a:r>
                      <a:r>
                        <a:rPr lang="en-GB" sz="1200" b="1" baseline="0" dirty="0" smtClean="0">
                          <a:solidFill>
                            <a:srgbClr val="0070C0"/>
                          </a:solidFill>
                          <a:latin typeface="Verdana" panose="020B0604030504040204" pitchFamily="34" charset="0"/>
                          <a:ea typeface="Verdana" panose="020B0604030504040204" pitchFamily="34" charset="0"/>
                        </a:rPr>
                        <a:t> in the NHS?</a:t>
                      </a:r>
                      <a:endParaRPr lang="en-GB" sz="1200" b="1" dirty="0">
                        <a:solidFill>
                          <a:srgbClr val="0070C0"/>
                        </a:solidFill>
                        <a:latin typeface="Verdana" panose="020B0604030504040204" pitchFamily="34" charset="0"/>
                        <a:ea typeface="Verdana" panose="020B0604030504040204" pitchFamily="34" charset="0"/>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 Cllr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Arooj</a:t>
                      </a:r>
                      <a:r>
                        <a:rPr lang="en-GB" sz="1200" kern="1200" dirty="0" smtClean="0">
                          <a:solidFill>
                            <a:srgbClr val="0070C0"/>
                          </a:solidFill>
                          <a:effectLst/>
                          <a:latin typeface="Verdana" panose="020B0604030504040204" pitchFamily="34" charset="0"/>
                          <a:ea typeface="Verdana" panose="020B0604030504040204" pitchFamily="34" charset="0"/>
                          <a:cs typeface="+mn-cs"/>
                        </a:rPr>
                        <a:t> Shah with Charles Kwaku-Odoi, Aydin Djemal and Roli Barker</a:t>
                      </a:r>
                      <a:endParaRPr lang="en-GB" sz="1200" dirty="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343839254"/>
                  </a:ext>
                </a:extLst>
              </a:tr>
              <a:tr h="275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12.00</a:t>
                      </a:r>
                    </a:p>
                  </a:txBody>
                  <a:tcPr/>
                </a:tc>
                <a:tc>
                  <a:txBody>
                    <a:bodyPr/>
                    <a:lstStyle/>
                    <a:p>
                      <a:r>
                        <a:rPr lang="en-GB" sz="1200" dirty="0" smtClean="0">
                          <a:solidFill>
                            <a:srgbClr val="0070C0"/>
                          </a:solidFill>
                          <a:latin typeface="Verdana" panose="020B0604030504040204" pitchFamily="34" charset="0"/>
                          <a:ea typeface="Verdana" panose="020B0604030504040204" pitchFamily="34" charset="0"/>
                        </a:rPr>
                        <a:t>Lunch</a:t>
                      </a:r>
                      <a:endParaRPr lang="en-GB" sz="1200" dirty="0">
                        <a:solidFill>
                          <a:srgbClr val="0070C0"/>
                        </a:solidFill>
                        <a:latin typeface="Verdana" panose="020B0604030504040204" pitchFamily="34" charset="0"/>
                        <a:ea typeface="Verdana" panose="020B0604030504040204" pitchFamily="34" charset="0"/>
                      </a:endParaRPr>
                    </a:p>
                  </a:txBody>
                  <a:tcPr/>
                </a:tc>
                <a:tc>
                  <a:txBody>
                    <a:bodyPr/>
                    <a:lstStyle/>
                    <a:p>
                      <a:r>
                        <a:rPr lang="en-GB" sz="1200" dirty="0" smtClean="0">
                          <a:solidFill>
                            <a:srgbClr val="0070C0"/>
                          </a:solidFill>
                          <a:latin typeface="Verdana" panose="020B0604030504040204" pitchFamily="34" charset="0"/>
                          <a:ea typeface="Verdana" panose="020B0604030504040204" pitchFamily="34" charset="0"/>
                        </a:rPr>
                        <a:t>Various Activities Throughout The Venue</a:t>
                      </a:r>
                      <a:endParaRPr lang="en-GB" sz="1200" dirty="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84091023"/>
                  </a:ext>
                </a:extLst>
              </a:tr>
              <a:tr h="311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12.50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Welcome Back! </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Edna Robinson, Warren </a:t>
                      </a:r>
                      <a:r>
                        <a:rPr kumimoji="0" lang="en-GB" sz="1200" b="0"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Heppolette</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and Nathan Parker</a:t>
                      </a:r>
                    </a:p>
                  </a:txBody>
                  <a:tcPr/>
                </a:tc>
                <a:extLst>
                  <a:ext uri="{0D108BD9-81ED-4DB2-BD59-A6C34878D82A}">
                    <a16:rowId xmlns:a16="http://schemas.microsoft.com/office/drawing/2014/main" val="2971408694"/>
                  </a:ext>
                </a:extLst>
              </a:tr>
              <a:tr h="816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13.00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smtClean="0">
                          <a:solidFill>
                            <a:srgbClr val="0070C0"/>
                          </a:solidFill>
                          <a:effectLst/>
                          <a:latin typeface="Verdana" panose="020B0604030504040204" pitchFamily="34" charset="0"/>
                          <a:ea typeface="Verdana" panose="020B0604030504040204" pitchFamily="34" charset="0"/>
                          <a:cs typeface="+mn-cs"/>
                        </a:rPr>
                        <a:t>Primary care blueprint spotlight</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 Janet Crofts with Liz Windsor-Welsh and Tim Davison plus special guests: Dr Tim Dalton, Luvjit Kandula, Rob Bellingham, Dr Tracey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Vell</a:t>
                      </a:r>
                      <a:r>
                        <a:rPr lang="en-GB" sz="1200" kern="1200" dirty="0" smtClean="0">
                          <a:solidFill>
                            <a:srgbClr val="0070C0"/>
                          </a:solidFill>
                          <a:effectLst/>
                          <a:latin typeface="Verdana" panose="020B0604030504040204" pitchFamily="34" charset="0"/>
                          <a:ea typeface="Verdana" panose="020B0604030504040204" pitchFamily="34" charset="0"/>
                          <a:cs typeface="+mn-cs"/>
                        </a:rPr>
                        <a:t>, Dr Chris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Nortcliff</a:t>
                      </a:r>
                      <a:r>
                        <a:rPr lang="en-GB" sz="1200" kern="1200" dirty="0" smtClean="0">
                          <a:solidFill>
                            <a:srgbClr val="0070C0"/>
                          </a:solidFill>
                          <a:effectLst/>
                          <a:latin typeface="Verdana" panose="020B0604030504040204" pitchFamily="34" charset="0"/>
                          <a:ea typeface="Verdana" panose="020B0604030504040204" pitchFamily="34" charset="0"/>
                          <a:cs typeface="+mn-cs"/>
                        </a:rPr>
                        <a:t>, Dr Leigh Vallance.</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1880280195"/>
                  </a:ext>
                </a:extLst>
              </a:tr>
              <a:tr h="337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13.55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Comfort Break</a:t>
                      </a:r>
                    </a:p>
                  </a:txBody>
                  <a:tcPr/>
                </a:tc>
                <a:tc>
                  <a:txBody>
                    <a:bodyPr/>
                    <a:lstStyle/>
                    <a:p>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2858672614"/>
                  </a:ext>
                </a:extLst>
              </a:tr>
              <a:tr h="554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14.00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smtClean="0">
                          <a:solidFill>
                            <a:srgbClr val="0070C0"/>
                          </a:solidFill>
                          <a:effectLst/>
                          <a:latin typeface="Verdana" panose="020B0604030504040204" pitchFamily="34" charset="0"/>
                          <a:ea typeface="Verdana" panose="020B0604030504040204" pitchFamily="34" charset="0"/>
                          <a:cs typeface="+mn-cs"/>
                        </a:rPr>
                        <a:t>Is the MH system overloaded and how can we be part of the solution?</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a:t>
                      </a:r>
                      <a:r>
                        <a:rPr lang="en-GB" sz="1200" kern="1200" baseline="0" dirty="0" smtClean="0">
                          <a:solidFill>
                            <a:srgbClr val="0070C0"/>
                          </a:solidFill>
                          <a:effectLst/>
                          <a:latin typeface="Verdana" panose="020B0604030504040204" pitchFamily="34" charset="0"/>
                          <a:ea typeface="Verdana" panose="020B0604030504040204" pitchFamily="34" charset="0"/>
                          <a:cs typeface="+mn-cs"/>
                        </a:rPr>
                        <a:t> </a:t>
                      </a:r>
                      <a:r>
                        <a:rPr lang="en-GB" sz="1200" kern="1200" dirty="0" smtClean="0">
                          <a:solidFill>
                            <a:srgbClr val="0070C0"/>
                          </a:solidFill>
                          <a:effectLst/>
                          <a:latin typeface="Verdana" panose="020B0604030504040204" pitchFamily="34" charset="0"/>
                          <a:ea typeface="Verdana" panose="020B0604030504040204" pitchFamily="34" charset="0"/>
                          <a:cs typeface="+mn-cs"/>
                        </a:rPr>
                        <a:t>Simone Spray with </a:t>
                      </a:r>
                      <a:r>
                        <a:rPr lang="en-US" sz="1200" kern="1200" dirty="0" smtClean="0">
                          <a:solidFill>
                            <a:srgbClr val="0070C0"/>
                          </a:solidFill>
                          <a:effectLst/>
                          <a:latin typeface="Verdana" panose="020B0604030504040204" pitchFamily="34" charset="0"/>
                          <a:ea typeface="Verdana" panose="020B0604030504040204" pitchFamily="34" charset="0"/>
                          <a:cs typeface="+mn-cs"/>
                        </a:rPr>
                        <a:t>Dr Iyabo </a:t>
                      </a:r>
                      <a:r>
                        <a:rPr lang="en-GB" sz="1200" b="0" kern="1200" dirty="0" smtClean="0">
                          <a:solidFill>
                            <a:srgbClr val="0070C0"/>
                          </a:solidFill>
                          <a:effectLst/>
                          <a:latin typeface="Verdana" panose="020B0604030504040204" pitchFamily="34" charset="0"/>
                          <a:ea typeface="Verdana" panose="020B0604030504040204" pitchFamily="34" charset="0"/>
                          <a:cs typeface="+mn-cs"/>
                        </a:rPr>
                        <a:t>Fatimilehin,</a:t>
                      </a:r>
                      <a:r>
                        <a:rPr lang="en-GB" sz="1200" b="0" kern="1200" baseline="0" dirty="0" smtClean="0">
                          <a:solidFill>
                            <a:srgbClr val="0070C0"/>
                          </a:solidFill>
                          <a:effectLst/>
                          <a:latin typeface="Verdana" panose="020B0604030504040204" pitchFamily="34" charset="0"/>
                          <a:ea typeface="Verdana" panose="020B0604030504040204" pitchFamily="34" charset="0"/>
                          <a:cs typeface="+mn-cs"/>
                        </a:rPr>
                        <a:t> S</a:t>
                      </a:r>
                      <a:r>
                        <a:rPr lang="en-GB" sz="1200" b="0" kern="1200" dirty="0" smtClean="0">
                          <a:solidFill>
                            <a:srgbClr val="0070C0"/>
                          </a:solidFill>
                          <a:effectLst/>
                          <a:latin typeface="Verdana" panose="020B0604030504040204" pitchFamily="34" charset="0"/>
                          <a:ea typeface="Verdana" panose="020B0604030504040204" pitchFamily="34" charset="0"/>
                          <a:cs typeface="+mn-cs"/>
                        </a:rPr>
                        <a:t>andy </a:t>
                      </a:r>
                      <a:r>
                        <a:rPr lang="en-GB" sz="1200" kern="1200" dirty="0" smtClean="0">
                          <a:solidFill>
                            <a:srgbClr val="0070C0"/>
                          </a:solidFill>
                          <a:effectLst/>
                          <a:latin typeface="Verdana" panose="020B0604030504040204" pitchFamily="34" charset="0"/>
                          <a:ea typeface="Verdana" panose="020B0604030504040204" pitchFamily="34" charset="0"/>
                          <a:cs typeface="+mn-cs"/>
                        </a:rPr>
                        <a:t>Bering, Sam Palmer, Ben Whalley</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3558946916"/>
                  </a:ext>
                </a:extLst>
              </a:tr>
              <a:tr h="741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Thanks, Poetic Summary and What’s Next for The APC?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Edna Robinson, Warren </a:t>
                      </a:r>
                      <a:r>
                        <a:rPr kumimoji="0" lang="en-GB" sz="1200" b="0"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Heppolette</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and Nathan Parker</a:t>
                      </a:r>
                    </a:p>
                    <a:p>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2062204432"/>
                  </a:ext>
                </a:extLst>
              </a:tr>
            </a:tbl>
          </a:graphicData>
        </a:graphic>
      </p:graphicFrame>
    </p:spTree>
    <p:extLst>
      <p:ext uri="{BB962C8B-B14F-4D97-AF65-F5344CB8AC3E}">
        <p14:creationId xmlns:p14="http://schemas.microsoft.com/office/powerpoint/2010/main" val="87493763"/>
      </p:ext>
    </p:extLst>
  </p:cSld>
  <p:clrMapOvr>
    <a:masterClrMapping/>
  </p:clrMapOvr>
  <p:transition spd="slow" advTm="500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7915" y="681057"/>
            <a:ext cx="672448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6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LUNCHTIME ACTIVITIES</a:t>
            </a:r>
            <a:endPar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837387364"/>
              </p:ext>
            </p:extLst>
          </p:nvPr>
        </p:nvGraphicFramePr>
        <p:xfrm>
          <a:off x="347514" y="1820709"/>
          <a:ext cx="11353128" cy="4582985"/>
        </p:xfrm>
        <a:graphic>
          <a:graphicData uri="http://schemas.openxmlformats.org/drawingml/2006/table">
            <a:tbl>
              <a:tblPr firstRow="1" bandRow="1">
                <a:tableStyleId>{5C22544A-7EE6-4342-B048-85BDC9FD1C3A}</a:tableStyleId>
              </a:tblPr>
              <a:tblGrid>
                <a:gridCol w="2727017">
                  <a:extLst>
                    <a:ext uri="{9D8B030D-6E8A-4147-A177-3AD203B41FA5}">
                      <a16:colId xmlns:a16="http://schemas.microsoft.com/office/drawing/2014/main" val="3051433398"/>
                    </a:ext>
                  </a:extLst>
                </a:gridCol>
                <a:gridCol w="8626111">
                  <a:extLst>
                    <a:ext uri="{9D8B030D-6E8A-4147-A177-3AD203B41FA5}">
                      <a16:colId xmlns:a16="http://schemas.microsoft.com/office/drawing/2014/main" val="1507156848"/>
                    </a:ext>
                  </a:extLst>
                </a:gridCol>
              </a:tblGrid>
              <a:tr h="652267">
                <a:tc>
                  <a:txBody>
                    <a:bodyPr/>
                    <a:lstStyle/>
                    <a:p>
                      <a:pPr algn="ctr"/>
                      <a:r>
                        <a:rPr lang="en-GB" sz="2000" dirty="0" smtClean="0">
                          <a:latin typeface="Verdana" panose="020B0604030504040204" pitchFamily="34" charset="0"/>
                          <a:ea typeface="Verdana" panose="020B0604030504040204" pitchFamily="34" charset="0"/>
                        </a:rPr>
                        <a:t>Room</a:t>
                      </a:r>
                      <a:endParaRPr lang="en-GB" sz="2000" dirty="0">
                        <a:latin typeface="Verdana" panose="020B0604030504040204" pitchFamily="34" charset="0"/>
                        <a:ea typeface="Verdana" panose="020B0604030504040204" pitchFamily="34" charset="0"/>
                      </a:endParaRPr>
                    </a:p>
                  </a:txBody>
                  <a:tcPr/>
                </a:tc>
                <a:tc>
                  <a:txBody>
                    <a:bodyPr/>
                    <a:lstStyle/>
                    <a:p>
                      <a:pPr algn="ctr"/>
                      <a:r>
                        <a:rPr lang="en-GB" sz="2000" dirty="0" smtClean="0">
                          <a:latin typeface="Verdana" panose="020B0604030504040204" pitchFamily="34" charset="0"/>
                          <a:ea typeface="Verdana" panose="020B0604030504040204" pitchFamily="34" charset="0"/>
                        </a:rPr>
                        <a:t>Activity</a:t>
                      </a:r>
                      <a:endParaRPr lang="en-GB" sz="2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141876181"/>
                  </a:ext>
                </a:extLst>
              </a:tr>
              <a:tr h="638878">
                <a:tc>
                  <a:txBody>
                    <a:bodyPr/>
                    <a:lstStyle/>
                    <a:p>
                      <a:r>
                        <a:rPr lang="en-GB" b="1" dirty="0" smtClean="0">
                          <a:solidFill>
                            <a:srgbClr val="0070C0"/>
                          </a:solidFill>
                          <a:latin typeface="Verdana" panose="020B0604030504040204" pitchFamily="34" charset="0"/>
                          <a:ea typeface="Verdana" panose="020B0604030504040204" pitchFamily="34" charset="0"/>
                        </a:rPr>
                        <a:t>The</a:t>
                      </a:r>
                      <a:r>
                        <a:rPr lang="en-GB" b="1" baseline="0" dirty="0" smtClean="0">
                          <a:solidFill>
                            <a:srgbClr val="0070C0"/>
                          </a:solidFill>
                          <a:latin typeface="Verdana" panose="020B0604030504040204" pitchFamily="34" charset="0"/>
                          <a:ea typeface="Verdana" panose="020B0604030504040204" pitchFamily="34" charset="0"/>
                        </a:rPr>
                        <a:t> Main Hall</a:t>
                      </a:r>
                      <a:endParaRPr lang="en-GB" b="1" dirty="0">
                        <a:solidFill>
                          <a:srgbClr val="0070C0"/>
                        </a:solidFill>
                        <a:latin typeface="Verdana" panose="020B0604030504040204" pitchFamily="34" charset="0"/>
                        <a:ea typeface="Verdana" panose="020B060403050404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mn-cs"/>
                        </a:rPr>
                        <a:t>TABLE 1</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 Mapping GM with Franky Procter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mn-cs"/>
                        </a:rPr>
                        <a:t>TABLE 3</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 Art exhibition and Continuous Line Drawing Workshop with CAHN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mn-cs"/>
                        </a:rPr>
                        <a:t>TABLE 5</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 Free VCSE Data Maturity Assessments courtesy of 10GM and Data Orchard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200" dirty="0" smtClean="0">
                          <a:solidFill>
                            <a:srgbClr val="002060"/>
                          </a:solidFill>
                          <a:effectLst/>
                          <a:latin typeface="Verdana" panose="020B0604030504040204" pitchFamily="34" charset="0"/>
                          <a:ea typeface="Verdana" panose="020B0604030504040204" pitchFamily="34" charset="0"/>
                          <a:cs typeface="+mn-cs"/>
                        </a:rPr>
                        <a:t>TABLE 9</a:t>
                      </a:r>
                      <a:r>
                        <a:rPr lang="en-GB" sz="1800" b="1" kern="1200" baseline="0" dirty="0" smtClean="0">
                          <a:solidFill>
                            <a:srgbClr val="0070C0"/>
                          </a:solidFill>
                          <a:effectLst/>
                          <a:latin typeface="Verdana" panose="020B0604030504040204" pitchFamily="34" charset="0"/>
                          <a:ea typeface="Verdana" panose="020B0604030504040204" pitchFamily="34" charset="0"/>
                          <a:cs typeface="+mn-cs"/>
                        </a:rPr>
                        <a:t> - </a:t>
                      </a:r>
                      <a:r>
                        <a:rPr lang="en-GB" sz="1800" b="1" kern="1200" dirty="0" smtClean="0">
                          <a:solidFill>
                            <a:srgbClr val="0070C0"/>
                          </a:solidFill>
                          <a:effectLst/>
                          <a:latin typeface="Verdana" panose="020B0604030504040204" pitchFamily="34" charset="0"/>
                          <a:ea typeface="Verdana" panose="020B0604030504040204" pitchFamily="34" charset="0"/>
                          <a:cs typeface="+mn-cs"/>
                        </a:rPr>
                        <a:t>Trafford’s Neighbourhood Model – Working with Communities</a:t>
                      </a:r>
                      <a:endParaRPr lang="en-GB" dirty="0" smtClean="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351795340"/>
                  </a:ext>
                </a:extLst>
              </a:tr>
              <a:tr h="63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The </a:t>
                      </a:r>
                      <a:r>
                        <a:rPr kumimoji="0" lang="en-GB" sz="1800" b="1"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Rylands</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Room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Free Health Checks from GM Feds</a:t>
                      </a:r>
                    </a:p>
                  </a:txBody>
                  <a:tcPr/>
                </a:tc>
                <a:extLst>
                  <a:ext uri="{0D108BD9-81ED-4DB2-BD59-A6C34878D82A}">
                    <a16:rowId xmlns:a16="http://schemas.microsoft.com/office/drawing/2014/main" val="4291745363"/>
                  </a:ext>
                </a:extLst>
              </a:tr>
              <a:tr h="63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The Foyer</a:t>
                      </a:r>
                      <a:endParaRPr lang="en-GB" dirty="0"/>
                    </a:p>
                  </a:txBody>
                  <a:tcPr/>
                </a:tc>
                <a:tc>
                  <a:txBody>
                    <a:bodyPr/>
                    <a:lstStyle/>
                    <a:p>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Vegetarian ‘Grab and Go’ packed lunches</a:t>
                      </a:r>
                      <a:endParaRPr lang="en-GB" dirty="0"/>
                    </a:p>
                  </a:txBody>
                  <a:tcPr/>
                </a:tc>
                <a:extLst>
                  <a:ext uri="{0D108BD9-81ED-4DB2-BD59-A6C34878D82A}">
                    <a16:rowId xmlns:a16="http://schemas.microsoft.com/office/drawing/2014/main" val="2487851809"/>
                  </a:ext>
                </a:extLst>
              </a:tr>
              <a:tr h="63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The </a:t>
                      </a:r>
                      <a:r>
                        <a:rPr kumimoji="0" lang="en-GB" sz="1800" b="1"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Underhall</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t>
                      </a:r>
                      <a:endParaRPr lang="en-GB" b="1" dirty="0" smtClean="0">
                        <a:solidFill>
                          <a:srgbClr val="0070C0"/>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Meet the APC Providers!</a:t>
                      </a:r>
                    </a:p>
                    <a:p>
                      <a:endParaRPr lang="en-GB" dirty="0"/>
                    </a:p>
                  </a:txBody>
                  <a:tcPr/>
                </a:tc>
                <a:extLst>
                  <a:ext uri="{0D108BD9-81ED-4DB2-BD59-A6C34878D82A}">
                    <a16:rowId xmlns:a16="http://schemas.microsoft.com/office/drawing/2014/main" val="2884091023"/>
                  </a:ext>
                </a:extLst>
              </a:tr>
            </a:tbl>
          </a:graphicData>
        </a:graphic>
      </p:graphicFrame>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514" y="349418"/>
            <a:ext cx="4117035" cy="10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634767"/>
      </p:ext>
    </p:extLst>
  </p:cSld>
  <p:clrMapOvr>
    <a:masterClrMapping/>
  </p:clrMapOvr>
  <p:transition spd="slow" advTm="500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731" y="318254"/>
            <a:ext cx="3736920" cy="461665"/>
          </a:xfrm>
          <a:prstGeom prst="rect">
            <a:avLst/>
          </a:prstGeom>
        </p:spPr>
        <p:txBody>
          <a:bodyPr wrap="none">
            <a:spAutoFit/>
          </a:bodyPr>
          <a:lstStyle/>
          <a:p>
            <a:r>
              <a:rPr lang="en-GB" sz="2400" b="1" dirty="0" smtClean="0">
                <a:solidFill>
                  <a:srgbClr val="0070C0"/>
                </a:solidFill>
                <a:latin typeface="Verdana" panose="020B0604030504040204" pitchFamily="34" charset="0"/>
                <a:ea typeface="Verdana" panose="020B0604030504040204" pitchFamily="34" charset="0"/>
              </a:rPr>
              <a:t>Founding members: </a:t>
            </a:r>
            <a:endParaRPr lang="en-GB" sz="2400" b="1" dirty="0"/>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09" y="3035831"/>
            <a:ext cx="2526303" cy="2526303"/>
          </a:xfrm>
          <a:prstGeom prst="rect">
            <a:avLst/>
          </a:prstGeom>
        </p:spPr>
      </p:pic>
      <p:pic>
        <p:nvPicPr>
          <p:cNvPr id="6" name="Picture 5" descr="42nd Street logo">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0941" y="5575155"/>
            <a:ext cx="3345123" cy="911831"/>
          </a:xfrm>
          <a:prstGeom prst="rect">
            <a:avLst/>
          </a:prstGeom>
          <a:noFill/>
          <a:ln>
            <a:noFill/>
          </a:ln>
        </p:spPr>
      </p:pic>
      <p:pic>
        <p:nvPicPr>
          <p:cNvPr id="7" name="Picture 6" descr="C:\Users\Franky Procter\AppData\Local\Microsoft\Windows\INetCache\Content.Outlook\6MV4A3WG\being there logo and strap squarefullsize.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432" y="1819420"/>
            <a:ext cx="1382783" cy="1330030"/>
          </a:xfrm>
          <a:prstGeom prst="rect">
            <a:avLst/>
          </a:prstGeom>
          <a:noFill/>
          <a:ln>
            <a:noFill/>
          </a:ln>
        </p:spPr>
      </p:pic>
      <p:pic>
        <p:nvPicPr>
          <p:cNvPr id="8" name="Picture 7" descr="C:\Users\Franky Procter\AppData\Local\Microsoft\Windows\INetCache\Content.MSO\82C4EEEB.tmp"/>
          <p:cNvPicPr/>
          <p:nvPr/>
        </p:nvPicPr>
        <p:blipFill>
          <a:blip r:embed="rId7">
            <a:extLst>
              <a:ext uri="{28A0092B-C50C-407E-A947-70E740481C1C}">
                <a14:useLocalDpi xmlns:a14="http://schemas.microsoft.com/office/drawing/2010/main" val="0"/>
              </a:ext>
            </a:extLst>
          </a:blip>
          <a:srcRect/>
          <a:stretch>
            <a:fillRect/>
          </a:stretch>
        </p:blipFill>
        <p:spPr bwMode="auto">
          <a:xfrm>
            <a:off x="2445663" y="1081121"/>
            <a:ext cx="1196340" cy="1196340"/>
          </a:xfrm>
          <a:prstGeom prst="rect">
            <a:avLst/>
          </a:prstGeom>
          <a:noFill/>
          <a:ln>
            <a:noFill/>
          </a:ln>
        </p:spPr>
      </p:pic>
      <p:pic>
        <p:nvPicPr>
          <p:cNvPr id="9" name="Picture 8" descr="C:\Users\Franky Procter\AppData\Local\Microsoft\Windows\INetCache\Content.MSO\7A5F9331.tmp">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957125" y="5575155"/>
            <a:ext cx="2204086" cy="911831"/>
          </a:xfrm>
          <a:prstGeom prst="rect">
            <a:avLst/>
          </a:prstGeom>
          <a:noFill/>
          <a:ln>
            <a:noFill/>
          </a:ln>
        </p:spPr>
      </p:pic>
      <p:pic>
        <p:nvPicPr>
          <p:cNvPr id="10" name="Picture 9" descr="Home"/>
          <p:cNvPicPr/>
          <p:nvPr/>
        </p:nvPicPr>
        <p:blipFill>
          <a:blip r:embed="rId10">
            <a:extLst>
              <a:ext uri="{28A0092B-C50C-407E-A947-70E740481C1C}">
                <a14:useLocalDpi xmlns:a14="http://schemas.microsoft.com/office/drawing/2010/main" val="0"/>
              </a:ext>
            </a:extLst>
          </a:blip>
          <a:srcRect/>
          <a:stretch>
            <a:fillRect/>
          </a:stretch>
        </p:blipFill>
        <p:spPr bwMode="auto">
          <a:xfrm>
            <a:off x="3907008" y="145658"/>
            <a:ext cx="2194560" cy="762000"/>
          </a:xfrm>
          <a:prstGeom prst="rect">
            <a:avLst/>
          </a:prstGeom>
          <a:noFill/>
          <a:ln>
            <a:noFill/>
          </a:ln>
        </p:spPr>
      </p:pic>
      <p:pic>
        <p:nvPicPr>
          <p:cNvPr id="11" name="Picture 10" descr="C:\Users\Franky Procter\AppData\Local\Microsoft\Windows\INetCache\Content.MSO\9FB7630D.tmp"/>
          <p:cNvPicPr/>
          <p:nvPr/>
        </p:nvPicPr>
        <p:blipFill>
          <a:blip r:embed="rId11">
            <a:extLst>
              <a:ext uri="{28A0092B-C50C-407E-A947-70E740481C1C}">
                <a14:useLocalDpi xmlns:a14="http://schemas.microsoft.com/office/drawing/2010/main" val="0"/>
              </a:ext>
            </a:extLst>
          </a:blip>
          <a:srcRect/>
          <a:stretch>
            <a:fillRect/>
          </a:stretch>
        </p:blipFill>
        <p:spPr bwMode="auto">
          <a:xfrm>
            <a:off x="8738808" y="1685952"/>
            <a:ext cx="1727144" cy="996170"/>
          </a:xfrm>
          <a:prstGeom prst="rect">
            <a:avLst/>
          </a:prstGeom>
          <a:noFill/>
          <a:ln>
            <a:noFill/>
          </a:ln>
        </p:spPr>
      </p:pic>
      <p:pic>
        <p:nvPicPr>
          <p:cNvPr id="12" name="Picture 11" descr="C:\Users\Franky Procter\AppData\Local\Microsoft\Windows\INetCache\Content.Outlook\6MV4A3WG\mash logo.jpg">
            <a:hlinkClick r:id="rId12"/>
          </p:cNvPr>
          <p:cNvPicPr/>
          <p:nvPr/>
        </p:nvPicPr>
        <p:blipFill>
          <a:blip r:embed="rId13">
            <a:extLst>
              <a:ext uri="{28A0092B-C50C-407E-A947-70E740481C1C}">
                <a14:useLocalDpi xmlns:a14="http://schemas.microsoft.com/office/drawing/2010/main" val="0"/>
              </a:ext>
            </a:extLst>
          </a:blip>
          <a:srcRect/>
          <a:stretch>
            <a:fillRect/>
          </a:stretch>
        </p:blipFill>
        <p:spPr bwMode="auto">
          <a:xfrm>
            <a:off x="9032816" y="5776075"/>
            <a:ext cx="2873242" cy="873500"/>
          </a:xfrm>
          <a:prstGeom prst="rect">
            <a:avLst/>
          </a:prstGeom>
          <a:noFill/>
          <a:ln>
            <a:noFill/>
          </a:ln>
        </p:spPr>
      </p:pic>
      <p:pic>
        <p:nvPicPr>
          <p:cNvPr id="13" name="Picture 12" descr="Six Degrees Social Enterprise">
            <a:hlinkClick r:id="rId14"/>
          </p:cNvPr>
          <p:cNvPicPr/>
          <p:nvPr/>
        </p:nvPicPr>
        <p:blipFill>
          <a:blip r:embed="rId15">
            <a:extLst>
              <a:ext uri="{28A0092B-C50C-407E-A947-70E740481C1C}">
                <a14:useLocalDpi xmlns:a14="http://schemas.microsoft.com/office/drawing/2010/main" val="0"/>
              </a:ext>
            </a:extLst>
          </a:blip>
          <a:srcRect/>
          <a:stretch>
            <a:fillRect/>
          </a:stretch>
        </p:blipFill>
        <p:spPr bwMode="auto">
          <a:xfrm>
            <a:off x="6588987" y="4370009"/>
            <a:ext cx="3594735" cy="891540"/>
          </a:xfrm>
          <a:prstGeom prst="rect">
            <a:avLst/>
          </a:prstGeom>
          <a:noFill/>
          <a:ln>
            <a:noFill/>
          </a:ln>
        </p:spPr>
      </p:pic>
      <p:pic>
        <p:nvPicPr>
          <p:cNvPr id="14" name="Picture 13" descr="C:\Users\Franky Procter\AppData\Local\Microsoft\Windows\INetCache\Content.MSO\5048839F.tmp"/>
          <p:cNvPicPr/>
          <p:nvPr/>
        </p:nvPicPr>
        <p:blipFill>
          <a:blip r:embed="rId16">
            <a:extLst>
              <a:ext uri="{28A0092B-C50C-407E-A947-70E740481C1C}">
                <a14:useLocalDpi xmlns:a14="http://schemas.microsoft.com/office/drawing/2010/main" val="0"/>
              </a:ext>
            </a:extLst>
          </a:blip>
          <a:srcRect/>
          <a:stretch>
            <a:fillRect/>
          </a:stretch>
        </p:blipFill>
        <p:spPr bwMode="auto">
          <a:xfrm>
            <a:off x="9025846" y="226193"/>
            <a:ext cx="2880212" cy="1107452"/>
          </a:xfrm>
          <a:prstGeom prst="rect">
            <a:avLst/>
          </a:prstGeom>
          <a:noFill/>
          <a:ln>
            <a:noFill/>
          </a:ln>
        </p:spPr>
      </p:pic>
      <p:pic>
        <p:nvPicPr>
          <p:cNvPr id="15" name="Picture 14" descr="C:\Users\Franky Procter\AppData\Local\Microsoft\Windows\INetCache\Content.Outlook\6MV4A3WG\TLC_Logo_CMYK-01.pn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097763" y="1081121"/>
            <a:ext cx="2205739" cy="1428277"/>
          </a:xfrm>
          <a:prstGeom prst="rect">
            <a:avLst/>
          </a:prstGeom>
          <a:noFill/>
          <a:ln>
            <a:noFill/>
          </a:ln>
        </p:spPr>
      </p:pic>
      <p:pic>
        <p:nvPicPr>
          <p:cNvPr id="16" name="Picture 15" descr="logo">
            <a:hlinkClick r:id="rId18"/>
          </p:cNvPr>
          <p:cNvPicPr/>
          <p:nvPr/>
        </p:nvPicPr>
        <p:blipFill>
          <a:blip r:embed="rId19">
            <a:extLst>
              <a:ext uri="{28A0092B-C50C-407E-A947-70E740481C1C}">
                <a14:useLocalDpi xmlns:a14="http://schemas.microsoft.com/office/drawing/2010/main" val="0"/>
              </a:ext>
            </a:extLst>
          </a:blip>
          <a:srcRect/>
          <a:stretch>
            <a:fillRect/>
          </a:stretch>
        </p:blipFill>
        <p:spPr bwMode="auto">
          <a:xfrm>
            <a:off x="3423069" y="4298982"/>
            <a:ext cx="2499360" cy="906780"/>
          </a:xfrm>
          <a:prstGeom prst="rect">
            <a:avLst/>
          </a:prstGeom>
          <a:noFill/>
          <a:ln>
            <a:noFill/>
          </a:ln>
        </p:spPr>
      </p:pic>
      <p:pic>
        <p:nvPicPr>
          <p:cNvPr id="17" name="Picture 16" descr="C:\Users\Franky Procter\AppData\Local\Microsoft\Windows\INetCache\Content.MSO\9FDCD7FD.tmp">
            <a:hlinkClick r:id="rId20"/>
          </p:cNvPr>
          <p:cNvPicPr/>
          <p:nvPr/>
        </p:nvPicPr>
        <p:blipFill>
          <a:blip r:embed="rId21">
            <a:extLst>
              <a:ext uri="{28A0092B-C50C-407E-A947-70E740481C1C}">
                <a14:useLocalDpi xmlns:a14="http://schemas.microsoft.com/office/drawing/2010/main" val="0"/>
              </a:ext>
            </a:extLst>
          </a:blip>
          <a:srcRect/>
          <a:stretch>
            <a:fillRect/>
          </a:stretch>
        </p:blipFill>
        <p:spPr bwMode="auto">
          <a:xfrm>
            <a:off x="9900396" y="2982173"/>
            <a:ext cx="2093436" cy="1206136"/>
          </a:xfrm>
          <a:prstGeom prst="rect">
            <a:avLst/>
          </a:prstGeom>
          <a:noFill/>
          <a:ln>
            <a:noFill/>
          </a:ln>
        </p:spPr>
      </p:pic>
      <p:pic>
        <p:nvPicPr>
          <p:cNvPr id="19" name="Picture 3" descr="Alternative-Provider-Collaborative-logo-RGB.pn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009010" y="2710604"/>
            <a:ext cx="5386603" cy="143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Logo">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289689" y="672158"/>
            <a:ext cx="2449119" cy="713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329843"/>
      </p:ext>
    </p:extLst>
  </p:cSld>
  <p:clrMapOvr>
    <a:masterClrMapping/>
  </p:clrMapOvr>
  <p:transition spd="slow" advTm="500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5494492" y="2573267"/>
            <a:ext cx="5073180" cy="2800767"/>
          </a:xfrm>
          <a:prstGeom prst="rect">
            <a:avLst/>
          </a:prstGeom>
        </p:spPr>
        <p:txBody>
          <a:bodyPr wrap="square">
            <a:spAutoFit/>
          </a:bodyPr>
          <a:lstStyle/>
          <a:p>
            <a:pPr>
              <a:spcAft>
                <a:spcPts val="0"/>
              </a:spcAft>
            </a:pPr>
            <a:r>
              <a:rPr lang="en-GB" sz="2200" dirty="0" smtClean="0">
                <a:solidFill>
                  <a:srgbClr val="1F497D"/>
                </a:solidFill>
                <a:latin typeface="Verdana" panose="020B0604030504040204" pitchFamily="34" charset="0"/>
                <a:ea typeface="Verdana" panose="020B0604030504040204" pitchFamily="34" charset="0"/>
              </a:rPr>
              <a:t>“</a:t>
            </a:r>
            <a:r>
              <a:rPr lang="en-GB" sz="2200" dirty="0" smtClean="0">
                <a:solidFill>
                  <a:srgbClr val="0070C0"/>
                </a:solidFill>
                <a:latin typeface="Verdana" panose="020B0604030504040204" pitchFamily="34" charset="0"/>
                <a:ea typeface="Verdana" panose="020B0604030504040204" pitchFamily="34" charset="0"/>
              </a:rPr>
              <a:t>Looking </a:t>
            </a:r>
            <a:r>
              <a:rPr lang="en-GB" sz="2200" dirty="0">
                <a:solidFill>
                  <a:srgbClr val="0070C0"/>
                </a:solidFill>
                <a:latin typeface="Verdana" panose="020B0604030504040204" pitchFamily="34" charset="0"/>
                <a:ea typeface="Verdana" panose="020B0604030504040204" pitchFamily="34" charset="0"/>
              </a:rPr>
              <a:t>forward to seeing how we can improve care and generate some real innovation through social businesses in Greater </a:t>
            </a:r>
            <a:r>
              <a:rPr lang="en-GB" sz="2200" dirty="0" smtClean="0">
                <a:solidFill>
                  <a:srgbClr val="0070C0"/>
                </a:solidFill>
                <a:latin typeface="Verdana" panose="020B0604030504040204" pitchFamily="34" charset="0"/>
                <a:ea typeface="Verdana" panose="020B0604030504040204" pitchFamily="34" charset="0"/>
              </a:rPr>
              <a:t>Manchester</a:t>
            </a:r>
            <a:r>
              <a:rPr lang="en-GB" sz="2200" dirty="0" smtClean="0">
                <a:solidFill>
                  <a:srgbClr val="1F497D"/>
                </a:solidFill>
                <a:latin typeface="Verdana" panose="020B0604030504040204" pitchFamily="34" charset="0"/>
                <a:ea typeface="Verdana" panose="020B0604030504040204" pitchFamily="34" charset="0"/>
              </a:rPr>
              <a:t>” </a:t>
            </a:r>
            <a:r>
              <a:rPr lang="en-GB" sz="2200" b="1" dirty="0" smtClean="0">
                <a:solidFill>
                  <a:srgbClr val="0070C0"/>
                </a:solidFill>
                <a:latin typeface="Verdana" panose="020B0604030504040204" pitchFamily="34" charset="0"/>
                <a:ea typeface="Verdana" panose="020B0604030504040204" pitchFamily="34" charset="0"/>
              </a:rPr>
              <a:t>– Warren </a:t>
            </a:r>
            <a:r>
              <a:rPr lang="en-GB" sz="2200" b="1" dirty="0" err="1" smtClean="0">
                <a:solidFill>
                  <a:srgbClr val="0070C0"/>
                </a:solidFill>
                <a:latin typeface="Verdana" panose="020B0604030504040204" pitchFamily="34" charset="0"/>
                <a:ea typeface="Verdana" panose="020B0604030504040204" pitchFamily="34" charset="0"/>
              </a:rPr>
              <a:t>Heppolette</a:t>
            </a:r>
            <a:r>
              <a:rPr lang="en-GB" sz="2200" b="1" dirty="0" smtClean="0">
                <a:solidFill>
                  <a:srgbClr val="0070C0"/>
                </a:solidFill>
                <a:latin typeface="Verdana" panose="020B0604030504040204" pitchFamily="34" charset="0"/>
                <a:ea typeface="Verdana" panose="020B0604030504040204" pitchFamily="34" charset="0"/>
              </a:rPr>
              <a:t>. </a:t>
            </a:r>
            <a:r>
              <a:rPr lang="en-US" sz="2200" b="1" dirty="0">
                <a:solidFill>
                  <a:srgbClr val="0070C0"/>
                </a:solidFill>
                <a:latin typeface="Verdana" panose="020B0604030504040204" pitchFamily="34" charset="0"/>
                <a:ea typeface="Verdana" panose="020B0604030504040204" pitchFamily="34" charset="0"/>
              </a:rPr>
              <a:t>Chief Officer for Strategy &amp; Innovation, NHS Greater Manchester</a:t>
            </a:r>
            <a:endParaRPr lang="en-GB" sz="2200" b="1" dirty="0">
              <a:solidFill>
                <a:srgbClr val="0070C0"/>
              </a:solidFill>
              <a:effectLst/>
              <a:latin typeface="Verdana" panose="020B0604030504040204" pitchFamily="34" charset="0"/>
              <a:ea typeface="Verdana" panose="020B0604030504040204" pitchFamily="34" charset="0"/>
            </a:endParaRPr>
          </a:p>
        </p:txBody>
      </p:sp>
      <p:pic>
        <p:nvPicPr>
          <p:cNvPr id="2052" name="Picture 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94" y="1642684"/>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Alternative-Provider-Collaborative-logo-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504" y="103530"/>
            <a:ext cx="6784455" cy="180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383335"/>
      </p:ext>
    </p:extLst>
  </p:cSld>
  <p:clrMapOvr>
    <a:masterClrMapping/>
  </p:clrMapOvr>
  <p:transition spd="slow" advTm="500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514" y="349418"/>
            <a:ext cx="4117035" cy="10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30945" y="349418"/>
            <a:ext cx="6724482"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6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What’s On</a:t>
            </a:r>
            <a:r>
              <a:rPr kumimoji="0" lang="en-GB" sz="3600" b="1" i="0" u="none" strike="noStrike" kern="1200" cap="none" spc="0" normalizeH="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In The Main Hall?</a:t>
            </a:r>
            <a:endPar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553673267"/>
              </p:ext>
            </p:extLst>
          </p:nvPr>
        </p:nvGraphicFramePr>
        <p:xfrm>
          <a:off x="420342" y="1734898"/>
          <a:ext cx="11345035" cy="4828212"/>
        </p:xfrm>
        <a:graphic>
          <a:graphicData uri="http://schemas.openxmlformats.org/drawingml/2006/table">
            <a:tbl>
              <a:tblPr firstRow="1" bandRow="1">
                <a:tableStyleId>{5C22544A-7EE6-4342-B048-85BDC9FD1C3A}</a:tableStyleId>
              </a:tblPr>
              <a:tblGrid>
                <a:gridCol w="1548513">
                  <a:extLst>
                    <a:ext uri="{9D8B030D-6E8A-4147-A177-3AD203B41FA5}">
                      <a16:colId xmlns:a16="http://schemas.microsoft.com/office/drawing/2014/main" val="2545140100"/>
                    </a:ext>
                  </a:extLst>
                </a:gridCol>
                <a:gridCol w="4898261">
                  <a:extLst>
                    <a:ext uri="{9D8B030D-6E8A-4147-A177-3AD203B41FA5}">
                      <a16:colId xmlns:a16="http://schemas.microsoft.com/office/drawing/2014/main" val="1507156848"/>
                    </a:ext>
                  </a:extLst>
                </a:gridCol>
                <a:gridCol w="4898261">
                  <a:extLst>
                    <a:ext uri="{9D8B030D-6E8A-4147-A177-3AD203B41FA5}">
                      <a16:colId xmlns:a16="http://schemas.microsoft.com/office/drawing/2014/main" val="1853987716"/>
                    </a:ext>
                  </a:extLst>
                </a:gridCol>
              </a:tblGrid>
              <a:tr h="320794">
                <a:tc>
                  <a:txBody>
                    <a:bodyPr/>
                    <a:lstStyle/>
                    <a:p>
                      <a:pPr algn="ctr"/>
                      <a:r>
                        <a:rPr lang="en-GB" sz="1200" dirty="0" smtClean="0">
                          <a:latin typeface="Verdana" panose="020B0604030504040204" pitchFamily="34" charset="0"/>
                          <a:ea typeface="Verdana" panose="020B0604030504040204" pitchFamily="34" charset="0"/>
                        </a:rPr>
                        <a:t>Time</a:t>
                      </a:r>
                      <a:endParaRPr lang="en-GB" sz="1200" dirty="0">
                        <a:latin typeface="Verdana" panose="020B0604030504040204" pitchFamily="34" charset="0"/>
                        <a:ea typeface="Verdana" panose="020B0604030504040204" pitchFamily="34" charset="0"/>
                      </a:endParaRPr>
                    </a:p>
                  </a:txBody>
                  <a:tcPr/>
                </a:tc>
                <a:tc>
                  <a:txBody>
                    <a:bodyPr/>
                    <a:lstStyle/>
                    <a:p>
                      <a:pPr algn="ctr"/>
                      <a:r>
                        <a:rPr lang="en-GB" sz="1200" dirty="0" smtClean="0">
                          <a:latin typeface="Verdana" panose="020B0604030504040204" pitchFamily="34" charset="0"/>
                          <a:ea typeface="Verdana" panose="020B0604030504040204" pitchFamily="34" charset="0"/>
                        </a:rPr>
                        <a:t>Session</a:t>
                      </a:r>
                      <a:endParaRPr lang="en-GB" sz="1200" dirty="0">
                        <a:latin typeface="Verdana" panose="020B0604030504040204" pitchFamily="34" charset="0"/>
                        <a:ea typeface="Verdana" panose="020B0604030504040204" pitchFamily="34" charset="0"/>
                      </a:endParaRPr>
                    </a:p>
                  </a:txBody>
                  <a:tcPr/>
                </a:tc>
                <a:tc>
                  <a:txBody>
                    <a:bodyPr/>
                    <a:lstStyle/>
                    <a:p>
                      <a:pPr algn="ctr"/>
                      <a:r>
                        <a:rPr lang="en-GB" sz="1200" dirty="0" smtClean="0">
                          <a:latin typeface="Verdana" panose="020B0604030504040204" pitchFamily="34" charset="0"/>
                          <a:ea typeface="Verdana" panose="020B0604030504040204" pitchFamily="34" charset="0"/>
                        </a:rPr>
                        <a:t>Hosts/Guests </a:t>
                      </a:r>
                      <a:endParaRPr lang="en-GB"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141876181"/>
                  </a:ext>
                </a:extLst>
              </a:tr>
              <a:tr h="272322">
                <a:tc>
                  <a:txBody>
                    <a:bodyPr/>
                    <a:lstStyle/>
                    <a:p>
                      <a:r>
                        <a:rPr lang="en-GB" sz="1200" b="1" dirty="0" smtClean="0">
                          <a:solidFill>
                            <a:srgbClr val="0070C0"/>
                          </a:solidFill>
                          <a:latin typeface="Verdana" panose="020B0604030504040204" pitchFamily="34" charset="0"/>
                          <a:ea typeface="Verdana" panose="020B0604030504040204" pitchFamily="34" charset="0"/>
                        </a:rPr>
                        <a:t>10.00</a:t>
                      </a:r>
                      <a:endParaRPr lang="en-GB" sz="1200" b="1" dirty="0">
                        <a:solidFill>
                          <a:srgbClr val="0070C0"/>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Welcome! </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Meet your hosts: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Edna Robinson, Warren </a:t>
                      </a:r>
                      <a:r>
                        <a:rPr kumimoji="0" lang="en-GB" sz="1200" b="0"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Heppolette</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and Nathan Parker</a:t>
                      </a:r>
                    </a:p>
                  </a:txBody>
                  <a:tcPr/>
                </a:tc>
                <a:extLst>
                  <a:ext uri="{0D108BD9-81ED-4DB2-BD59-A6C34878D82A}">
                    <a16:rowId xmlns:a16="http://schemas.microsoft.com/office/drawing/2014/main" val="1351795340"/>
                  </a:ext>
                </a:extLst>
              </a:tr>
              <a:tr h="453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10.10</a:t>
                      </a:r>
                      <a:endParaRPr lang="en-GB" sz="1200" b="1" dirty="0">
                        <a:solidFill>
                          <a:srgbClr val="0070C0"/>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rgbClr val="0070C0"/>
                          </a:solidFill>
                          <a:effectLst/>
                          <a:latin typeface="Verdana" panose="020B0604030504040204" pitchFamily="34" charset="0"/>
                          <a:ea typeface="Verdana" panose="020B0604030504040204" pitchFamily="34" charset="0"/>
                          <a:cs typeface="+mn-cs"/>
                        </a:rPr>
                        <a:t>Can the NHS do more to reduce social inequality?</a:t>
                      </a:r>
                      <a:endPar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 Sir Richard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Leese</a:t>
                      </a:r>
                      <a:r>
                        <a:rPr lang="en-GB" sz="1200" kern="1200" baseline="0" dirty="0" smtClean="0">
                          <a:solidFill>
                            <a:srgbClr val="0070C0"/>
                          </a:solidFill>
                          <a:effectLst/>
                          <a:latin typeface="Verdana" panose="020B0604030504040204" pitchFamily="34" charset="0"/>
                          <a:ea typeface="Verdana" panose="020B0604030504040204" pitchFamily="34" charset="0"/>
                          <a:cs typeface="+mn-cs"/>
                        </a:rPr>
                        <a:t> with </a:t>
                      </a:r>
                      <a:r>
                        <a:rPr lang="en-GB" sz="1200" kern="1200" dirty="0" smtClean="0">
                          <a:solidFill>
                            <a:srgbClr val="0070C0"/>
                          </a:solidFill>
                          <a:effectLst/>
                          <a:latin typeface="Verdana" panose="020B0604030504040204" pitchFamily="34" charset="0"/>
                          <a:ea typeface="Verdana" panose="020B0604030504040204" pitchFamily="34" charset="0"/>
                          <a:cs typeface="+mn-cs"/>
                        </a:rPr>
                        <a:t>Jane Pilkington, Fay Selvan and Liz Windsor-Welsh</a:t>
                      </a:r>
                    </a:p>
                  </a:txBody>
                  <a:tcPr/>
                </a:tc>
                <a:extLst>
                  <a:ext uri="{0D108BD9-81ED-4DB2-BD59-A6C34878D82A}">
                    <a16:rowId xmlns:a16="http://schemas.microsoft.com/office/drawing/2014/main" val="4291745363"/>
                  </a:ext>
                </a:extLst>
              </a:tr>
              <a:tr h="272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70C0"/>
                          </a:solidFill>
                          <a:latin typeface="Verdana" panose="020B0604030504040204" pitchFamily="34" charset="0"/>
                          <a:ea typeface="Verdana" panose="020B0604030504040204" pitchFamily="34" charset="0"/>
                        </a:rPr>
                        <a:t>11.00</a:t>
                      </a:r>
                      <a:endParaRPr lang="en-GB" sz="1200" dirty="0">
                        <a:solidFill>
                          <a:srgbClr val="0070C0"/>
                        </a:solidFill>
                        <a:latin typeface="Verdana" panose="020B0604030504040204" pitchFamily="34" charset="0"/>
                        <a:ea typeface="Verdana" panose="020B0604030504040204" pitchFamily="34" charset="0"/>
                      </a:endParaRPr>
                    </a:p>
                  </a:txBody>
                  <a:tcPr/>
                </a:tc>
                <a:tc>
                  <a:txBody>
                    <a:bodyPr/>
                    <a:lstStyle/>
                    <a:p>
                      <a:r>
                        <a:rPr lang="en-GB" sz="1200" dirty="0" smtClean="0">
                          <a:solidFill>
                            <a:srgbClr val="0070C0"/>
                          </a:solidFill>
                          <a:latin typeface="Verdana" panose="020B0604030504040204" pitchFamily="34" charset="0"/>
                          <a:ea typeface="Verdana" panose="020B0604030504040204" pitchFamily="34" charset="0"/>
                        </a:rPr>
                        <a:t>Comfort Break</a:t>
                      </a:r>
                      <a:endParaRPr lang="en-GB" sz="1200" dirty="0">
                        <a:solidFill>
                          <a:srgbClr val="0070C0"/>
                        </a:solidFill>
                        <a:latin typeface="Verdana" panose="020B0604030504040204" pitchFamily="34" charset="0"/>
                        <a:ea typeface="Verdana" panose="020B0604030504040204" pitchFamily="34" charset="0"/>
                      </a:endParaRPr>
                    </a:p>
                  </a:txBody>
                  <a:tcPr/>
                </a:tc>
                <a:tc>
                  <a:txBody>
                    <a:bodyPr/>
                    <a:lstStyle/>
                    <a:p>
                      <a:endParaRPr lang="en-GB" sz="1200" dirty="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487851809"/>
                  </a:ext>
                </a:extLst>
              </a:tr>
              <a:tr h="453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11.05 </a:t>
                      </a:r>
                    </a:p>
                  </a:txBody>
                  <a:tcPr/>
                </a:tc>
                <a:tc>
                  <a:txBody>
                    <a:bodyPr/>
                    <a:lstStyle/>
                    <a:p>
                      <a:r>
                        <a:rPr lang="en-GB" sz="1200" b="1" dirty="0" smtClean="0">
                          <a:solidFill>
                            <a:srgbClr val="0070C0"/>
                          </a:solidFill>
                          <a:latin typeface="Verdana" panose="020B0604030504040204" pitchFamily="34" charset="0"/>
                          <a:ea typeface="Verdana" panose="020B0604030504040204" pitchFamily="34" charset="0"/>
                        </a:rPr>
                        <a:t>How can we ensure racial justice</a:t>
                      </a:r>
                      <a:r>
                        <a:rPr lang="en-GB" sz="1200" b="1" baseline="0" dirty="0" smtClean="0">
                          <a:solidFill>
                            <a:srgbClr val="0070C0"/>
                          </a:solidFill>
                          <a:latin typeface="Verdana" panose="020B0604030504040204" pitchFamily="34" charset="0"/>
                          <a:ea typeface="Verdana" panose="020B0604030504040204" pitchFamily="34" charset="0"/>
                        </a:rPr>
                        <a:t> in the NHS?</a:t>
                      </a:r>
                      <a:endParaRPr lang="en-GB" sz="1200" b="1" dirty="0">
                        <a:solidFill>
                          <a:srgbClr val="0070C0"/>
                        </a:solidFill>
                        <a:latin typeface="Verdana" panose="020B0604030504040204" pitchFamily="34" charset="0"/>
                        <a:ea typeface="Verdana" panose="020B0604030504040204" pitchFamily="34" charset="0"/>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 Cllr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Arooj</a:t>
                      </a:r>
                      <a:r>
                        <a:rPr lang="en-GB" sz="1200" kern="1200" dirty="0" smtClean="0">
                          <a:solidFill>
                            <a:srgbClr val="0070C0"/>
                          </a:solidFill>
                          <a:effectLst/>
                          <a:latin typeface="Verdana" panose="020B0604030504040204" pitchFamily="34" charset="0"/>
                          <a:ea typeface="Verdana" panose="020B0604030504040204" pitchFamily="34" charset="0"/>
                          <a:cs typeface="+mn-cs"/>
                        </a:rPr>
                        <a:t> Shah with Charles Kwaku-Odoi, Aydin Djemal and Roli Barker</a:t>
                      </a:r>
                      <a:endParaRPr lang="en-GB" sz="1200" dirty="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343839254"/>
                  </a:ext>
                </a:extLst>
              </a:tr>
              <a:tr h="275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12.00</a:t>
                      </a:r>
                    </a:p>
                  </a:txBody>
                  <a:tcPr/>
                </a:tc>
                <a:tc>
                  <a:txBody>
                    <a:bodyPr/>
                    <a:lstStyle/>
                    <a:p>
                      <a:r>
                        <a:rPr lang="en-GB" sz="1200" dirty="0" smtClean="0">
                          <a:solidFill>
                            <a:srgbClr val="0070C0"/>
                          </a:solidFill>
                          <a:latin typeface="Verdana" panose="020B0604030504040204" pitchFamily="34" charset="0"/>
                          <a:ea typeface="Verdana" panose="020B0604030504040204" pitchFamily="34" charset="0"/>
                        </a:rPr>
                        <a:t>Lunch</a:t>
                      </a:r>
                      <a:endParaRPr lang="en-GB" sz="1200" dirty="0">
                        <a:solidFill>
                          <a:srgbClr val="0070C0"/>
                        </a:solidFill>
                        <a:latin typeface="Verdana" panose="020B0604030504040204" pitchFamily="34" charset="0"/>
                        <a:ea typeface="Verdana" panose="020B0604030504040204" pitchFamily="34" charset="0"/>
                      </a:endParaRPr>
                    </a:p>
                  </a:txBody>
                  <a:tcPr/>
                </a:tc>
                <a:tc>
                  <a:txBody>
                    <a:bodyPr/>
                    <a:lstStyle/>
                    <a:p>
                      <a:r>
                        <a:rPr lang="en-GB" sz="1200" dirty="0" smtClean="0">
                          <a:solidFill>
                            <a:srgbClr val="0070C0"/>
                          </a:solidFill>
                          <a:latin typeface="Verdana" panose="020B0604030504040204" pitchFamily="34" charset="0"/>
                          <a:ea typeface="Verdana" panose="020B0604030504040204" pitchFamily="34" charset="0"/>
                        </a:rPr>
                        <a:t>Various Activities Throughout The Venue</a:t>
                      </a:r>
                      <a:endParaRPr lang="en-GB" sz="1200" dirty="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84091023"/>
                  </a:ext>
                </a:extLst>
              </a:tr>
              <a:tr h="311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12.50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Welcome Back! </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Edna Robinson, Warren </a:t>
                      </a:r>
                      <a:r>
                        <a:rPr kumimoji="0" lang="en-GB" sz="1200" b="0"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Heppolette</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and Nathan Parker</a:t>
                      </a:r>
                    </a:p>
                  </a:txBody>
                  <a:tcPr/>
                </a:tc>
                <a:extLst>
                  <a:ext uri="{0D108BD9-81ED-4DB2-BD59-A6C34878D82A}">
                    <a16:rowId xmlns:a16="http://schemas.microsoft.com/office/drawing/2014/main" val="2971408694"/>
                  </a:ext>
                </a:extLst>
              </a:tr>
              <a:tr h="816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13.00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smtClean="0">
                          <a:solidFill>
                            <a:srgbClr val="0070C0"/>
                          </a:solidFill>
                          <a:effectLst/>
                          <a:latin typeface="Verdana" panose="020B0604030504040204" pitchFamily="34" charset="0"/>
                          <a:ea typeface="Verdana" panose="020B0604030504040204" pitchFamily="34" charset="0"/>
                          <a:cs typeface="+mn-cs"/>
                        </a:rPr>
                        <a:t>Primary care blueprint spotlight</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 Janet Crofts with Liz Windsor-Welsh and Tim Davison plus special guests: Dr Tim Dalton, Luvjit Kandula, Rob Bellingham, Dr Tracey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Vell</a:t>
                      </a:r>
                      <a:r>
                        <a:rPr lang="en-GB" sz="1200" kern="1200" dirty="0" smtClean="0">
                          <a:solidFill>
                            <a:srgbClr val="0070C0"/>
                          </a:solidFill>
                          <a:effectLst/>
                          <a:latin typeface="Verdana" panose="020B0604030504040204" pitchFamily="34" charset="0"/>
                          <a:ea typeface="Verdana" panose="020B0604030504040204" pitchFamily="34" charset="0"/>
                          <a:cs typeface="+mn-cs"/>
                        </a:rPr>
                        <a:t>, Dr Chris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Nortcliff</a:t>
                      </a:r>
                      <a:r>
                        <a:rPr lang="en-GB" sz="1200" kern="1200" dirty="0" smtClean="0">
                          <a:solidFill>
                            <a:srgbClr val="0070C0"/>
                          </a:solidFill>
                          <a:effectLst/>
                          <a:latin typeface="Verdana" panose="020B0604030504040204" pitchFamily="34" charset="0"/>
                          <a:ea typeface="Verdana" panose="020B0604030504040204" pitchFamily="34" charset="0"/>
                          <a:cs typeface="+mn-cs"/>
                        </a:rPr>
                        <a:t>, Dr Leigh Vallance.</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1880280195"/>
                  </a:ext>
                </a:extLst>
              </a:tr>
              <a:tr h="337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13.55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Comfort Break</a:t>
                      </a:r>
                    </a:p>
                  </a:txBody>
                  <a:tcPr/>
                </a:tc>
                <a:tc>
                  <a:txBody>
                    <a:bodyPr/>
                    <a:lstStyle/>
                    <a:p>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2858672614"/>
                  </a:ext>
                </a:extLst>
              </a:tr>
              <a:tr h="554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14.00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smtClean="0">
                          <a:solidFill>
                            <a:srgbClr val="0070C0"/>
                          </a:solidFill>
                          <a:effectLst/>
                          <a:latin typeface="Verdana" panose="020B0604030504040204" pitchFamily="34" charset="0"/>
                          <a:ea typeface="Verdana" panose="020B0604030504040204" pitchFamily="34" charset="0"/>
                          <a:cs typeface="+mn-cs"/>
                        </a:rPr>
                        <a:t>Is the MH system overloaded and how can we be part of the solution?</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a:t>
                      </a:r>
                      <a:r>
                        <a:rPr lang="en-GB" sz="1200" kern="1200" baseline="0" dirty="0" smtClean="0">
                          <a:solidFill>
                            <a:srgbClr val="0070C0"/>
                          </a:solidFill>
                          <a:effectLst/>
                          <a:latin typeface="Verdana" panose="020B0604030504040204" pitchFamily="34" charset="0"/>
                          <a:ea typeface="Verdana" panose="020B0604030504040204" pitchFamily="34" charset="0"/>
                          <a:cs typeface="+mn-cs"/>
                        </a:rPr>
                        <a:t> </a:t>
                      </a:r>
                      <a:r>
                        <a:rPr lang="en-GB" sz="1200" kern="1200" dirty="0" smtClean="0">
                          <a:solidFill>
                            <a:srgbClr val="0070C0"/>
                          </a:solidFill>
                          <a:effectLst/>
                          <a:latin typeface="Verdana" panose="020B0604030504040204" pitchFamily="34" charset="0"/>
                          <a:ea typeface="Verdana" panose="020B0604030504040204" pitchFamily="34" charset="0"/>
                          <a:cs typeface="+mn-cs"/>
                        </a:rPr>
                        <a:t>Simone Spray with </a:t>
                      </a:r>
                      <a:r>
                        <a:rPr lang="en-US" sz="1200" kern="1200" dirty="0" smtClean="0">
                          <a:solidFill>
                            <a:srgbClr val="0070C0"/>
                          </a:solidFill>
                          <a:effectLst/>
                          <a:latin typeface="Verdana" panose="020B0604030504040204" pitchFamily="34" charset="0"/>
                          <a:ea typeface="Verdana" panose="020B0604030504040204" pitchFamily="34" charset="0"/>
                          <a:cs typeface="+mn-cs"/>
                        </a:rPr>
                        <a:t>Dr Iyabo </a:t>
                      </a:r>
                      <a:r>
                        <a:rPr lang="en-GB" sz="1200" b="0" kern="1200" dirty="0" smtClean="0">
                          <a:solidFill>
                            <a:srgbClr val="0070C0"/>
                          </a:solidFill>
                          <a:effectLst/>
                          <a:latin typeface="Verdana" panose="020B0604030504040204" pitchFamily="34" charset="0"/>
                          <a:ea typeface="Verdana" panose="020B0604030504040204" pitchFamily="34" charset="0"/>
                          <a:cs typeface="+mn-cs"/>
                        </a:rPr>
                        <a:t>Fatimilehin,</a:t>
                      </a:r>
                      <a:r>
                        <a:rPr lang="en-GB" sz="1200" b="0" kern="1200" baseline="0" dirty="0" smtClean="0">
                          <a:solidFill>
                            <a:srgbClr val="0070C0"/>
                          </a:solidFill>
                          <a:effectLst/>
                          <a:latin typeface="Verdana" panose="020B0604030504040204" pitchFamily="34" charset="0"/>
                          <a:ea typeface="Verdana" panose="020B0604030504040204" pitchFamily="34" charset="0"/>
                          <a:cs typeface="+mn-cs"/>
                        </a:rPr>
                        <a:t> S</a:t>
                      </a:r>
                      <a:r>
                        <a:rPr lang="en-GB" sz="1200" b="0" kern="1200" dirty="0" smtClean="0">
                          <a:solidFill>
                            <a:srgbClr val="0070C0"/>
                          </a:solidFill>
                          <a:effectLst/>
                          <a:latin typeface="Verdana" panose="020B0604030504040204" pitchFamily="34" charset="0"/>
                          <a:ea typeface="Verdana" panose="020B0604030504040204" pitchFamily="34" charset="0"/>
                          <a:cs typeface="+mn-cs"/>
                        </a:rPr>
                        <a:t>andy </a:t>
                      </a:r>
                      <a:r>
                        <a:rPr lang="en-GB" sz="1200" kern="1200" dirty="0" smtClean="0">
                          <a:solidFill>
                            <a:srgbClr val="0070C0"/>
                          </a:solidFill>
                          <a:effectLst/>
                          <a:latin typeface="Verdana" panose="020B0604030504040204" pitchFamily="34" charset="0"/>
                          <a:ea typeface="Verdana" panose="020B0604030504040204" pitchFamily="34" charset="0"/>
                          <a:cs typeface="+mn-cs"/>
                        </a:rPr>
                        <a:t>Bering, Sam Palmer, Ben Whalley</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3558946916"/>
                  </a:ext>
                </a:extLst>
              </a:tr>
              <a:tr h="741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Thanks, Poetic Summary and What’s Next for The APC?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Edna Robinson, Warren </a:t>
                      </a:r>
                      <a:r>
                        <a:rPr kumimoji="0" lang="en-GB" sz="1200" b="0"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Heppolette</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and Nathan Parker</a:t>
                      </a:r>
                    </a:p>
                    <a:p>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2062204432"/>
                  </a:ext>
                </a:extLst>
              </a:tr>
            </a:tbl>
          </a:graphicData>
        </a:graphic>
      </p:graphicFrame>
    </p:spTree>
    <p:extLst>
      <p:ext uri="{BB962C8B-B14F-4D97-AF65-F5344CB8AC3E}">
        <p14:creationId xmlns:p14="http://schemas.microsoft.com/office/powerpoint/2010/main" val="2765464014"/>
      </p:ext>
    </p:extLst>
  </p:cSld>
  <p:clrMapOvr>
    <a:masterClrMapping/>
  </p:clrMapOvr>
  <p:transition spd="slow" advTm="500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731" y="318254"/>
            <a:ext cx="2470548" cy="461665"/>
          </a:xfrm>
          <a:prstGeom prst="rect">
            <a:avLst/>
          </a:prstGeom>
        </p:spPr>
        <p:txBody>
          <a:bodyPr wrap="none">
            <a:spAutoFit/>
          </a:bodyPr>
          <a:lstStyle/>
          <a:p>
            <a:r>
              <a:rPr lang="en-GB" sz="2400" b="1" dirty="0" smtClean="0">
                <a:solidFill>
                  <a:srgbClr val="0070C0"/>
                </a:solidFill>
                <a:latin typeface="Verdana" panose="020B0604030504040204" pitchFamily="34" charset="0"/>
                <a:ea typeface="Verdana" panose="020B0604030504040204" pitchFamily="34" charset="0"/>
              </a:rPr>
              <a:t>With Thanks:</a:t>
            </a:r>
            <a:endParaRPr lang="en-GB" sz="2400" b="1" dirty="0"/>
          </a:p>
        </p:txBody>
      </p:sp>
      <p:pic>
        <p:nvPicPr>
          <p:cNvPr id="1026" name="Picture 2" descr="GM PC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4330" y="1386674"/>
            <a:ext cx="2445309" cy="9052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riv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160" y="2874586"/>
            <a:ext cx="1661441" cy="11557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eater Manchester Integrated Care Partnership 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6106" y="429060"/>
            <a:ext cx="1468874" cy="13169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DC Manchester">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6541" y="933772"/>
            <a:ext cx="2981325" cy="12192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Stretford Public Hall"/>
          <p:cNvSpPr>
            <a:spLocks noChangeAspect="1" noChangeArrowheads="1"/>
          </p:cNvSpPr>
          <p:nvPr/>
        </p:nvSpPr>
        <p:spPr bwMode="auto">
          <a:xfrm>
            <a:off x="155574" y="-144463"/>
            <a:ext cx="1884245" cy="1884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hlinkClick r:id="rId10"/>
          </p:cNvPr>
          <p:cNvPicPr>
            <a:picLocks noChangeAspect="1"/>
          </p:cNvPicPr>
          <p:nvPr/>
        </p:nvPicPr>
        <p:blipFill>
          <a:blip r:embed="rId11"/>
          <a:stretch>
            <a:fillRect/>
          </a:stretch>
        </p:blipFill>
        <p:spPr>
          <a:xfrm>
            <a:off x="1591310" y="5119940"/>
            <a:ext cx="3019425" cy="1133475"/>
          </a:xfrm>
          <a:prstGeom prst="rect">
            <a:avLst/>
          </a:prstGeom>
        </p:spPr>
      </p:pic>
      <p:pic>
        <p:nvPicPr>
          <p:cNvPr id="25" name="Picture 3" descr="Alternative-Provider-Collaborative-logo-RGB.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95127" y="2759944"/>
            <a:ext cx="5386603" cy="143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Open Kitchen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hlinkClick r:id="rId14"/>
          </p:cNvPr>
          <p:cNvPicPr>
            <a:picLocks noChangeAspect="1"/>
          </p:cNvPicPr>
          <p:nvPr/>
        </p:nvPicPr>
        <p:blipFill>
          <a:blip r:embed="rId15"/>
          <a:stretch>
            <a:fillRect/>
          </a:stretch>
        </p:blipFill>
        <p:spPr>
          <a:xfrm>
            <a:off x="9608256" y="3793347"/>
            <a:ext cx="1804679" cy="1804679"/>
          </a:xfrm>
          <a:prstGeom prst="rect">
            <a:avLst/>
          </a:prstGeom>
        </p:spPr>
      </p:pic>
      <p:sp>
        <p:nvSpPr>
          <p:cNvPr id="7" name="AutoShape 2" descr="NHS Provider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hlinkClick r:id="rId16"/>
          </p:cNvPr>
          <p:cNvPicPr>
            <a:picLocks noChangeAspect="1"/>
          </p:cNvPicPr>
          <p:nvPr/>
        </p:nvPicPr>
        <p:blipFill>
          <a:blip r:embed="rId17"/>
          <a:stretch>
            <a:fillRect/>
          </a:stretch>
        </p:blipFill>
        <p:spPr>
          <a:xfrm>
            <a:off x="5888428" y="4816976"/>
            <a:ext cx="2076450" cy="781050"/>
          </a:xfrm>
          <a:prstGeom prst="rect">
            <a:avLst/>
          </a:prstGeom>
        </p:spPr>
      </p:pic>
    </p:spTree>
    <p:extLst>
      <p:ext uri="{BB962C8B-B14F-4D97-AF65-F5344CB8AC3E}">
        <p14:creationId xmlns:p14="http://schemas.microsoft.com/office/powerpoint/2010/main" val="2266509803"/>
      </p:ext>
    </p:extLst>
  </p:cSld>
  <p:clrMapOvr>
    <a:masterClrMapping/>
  </p:clrMapOvr>
  <p:transition spd="slow" advTm="5000">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7915" y="681057"/>
            <a:ext cx="672448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6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LUNCHTIME ACTIVITIES</a:t>
            </a:r>
            <a:endPar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951875924"/>
              </p:ext>
            </p:extLst>
          </p:nvPr>
        </p:nvGraphicFramePr>
        <p:xfrm>
          <a:off x="347514" y="1820709"/>
          <a:ext cx="11353128" cy="4582985"/>
        </p:xfrm>
        <a:graphic>
          <a:graphicData uri="http://schemas.openxmlformats.org/drawingml/2006/table">
            <a:tbl>
              <a:tblPr firstRow="1" bandRow="1">
                <a:tableStyleId>{5C22544A-7EE6-4342-B048-85BDC9FD1C3A}</a:tableStyleId>
              </a:tblPr>
              <a:tblGrid>
                <a:gridCol w="2727017">
                  <a:extLst>
                    <a:ext uri="{9D8B030D-6E8A-4147-A177-3AD203B41FA5}">
                      <a16:colId xmlns:a16="http://schemas.microsoft.com/office/drawing/2014/main" val="3051433398"/>
                    </a:ext>
                  </a:extLst>
                </a:gridCol>
                <a:gridCol w="8626111">
                  <a:extLst>
                    <a:ext uri="{9D8B030D-6E8A-4147-A177-3AD203B41FA5}">
                      <a16:colId xmlns:a16="http://schemas.microsoft.com/office/drawing/2014/main" val="1507156848"/>
                    </a:ext>
                  </a:extLst>
                </a:gridCol>
              </a:tblGrid>
              <a:tr h="652267">
                <a:tc>
                  <a:txBody>
                    <a:bodyPr/>
                    <a:lstStyle/>
                    <a:p>
                      <a:pPr algn="ctr"/>
                      <a:r>
                        <a:rPr lang="en-GB" sz="2000" dirty="0" smtClean="0">
                          <a:latin typeface="Verdana" panose="020B0604030504040204" pitchFamily="34" charset="0"/>
                          <a:ea typeface="Verdana" panose="020B0604030504040204" pitchFamily="34" charset="0"/>
                        </a:rPr>
                        <a:t>Room</a:t>
                      </a:r>
                      <a:endParaRPr lang="en-GB" sz="2000" dirty="0">
                        <a:latin typeface="Verdana" panose="020B0604030504040204" pitchFamily="34" charset="0"/>
                        <a:ea typeface="Verdana" panose="020B0604030504040204" pitchFamily="34" charset="0"/>
                      </a:endParaRPr>
                    </a:p>
                  </a:txBody>
                  <a:tcPr/>
                </a:tc>
                <a:tc>
                  <a:txBody>
                    <a:bodyPr/>
                    <a:lstStyle/>
                    <a:p>
                      <a:pPr algn="ctr"/>
                      <a:r>
                        <a:rPr lang="en-GB" sz="2000" dirty="0" smtClean="0">
                          <a:latin typeface="Verdana" panose="020B0604030504040204" pitchFamily="34" charset="0"/>
                          <a:ea typeface="Verdana" panose="020B0604030504040204" pitchFamily="34" charset="0"/>
                        </a:rPr>
                        <a:t>Activity</a:t>
                      </a:r>
                      <a:endParaRPr lang="en-GB" sz="2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141876181"/>
                  </a:ext>
                </a:extLst>
              </a:tr>
              <a:tr h="638878">
                <a:tc>
                  <a:txBody>
                    <a:bodyPr/>
                    <a:lstStyle/>
                    <a:p>
                      <a:r>
                        <a:rPr lang="en-GB" b="1" dirty="0" smtClean="0">
                          <a:solidFill>
                            <a:srgbClr val="0070C0"/>
                          </a:solidFill>
                          <a:latin typeface="Verdana" panose="020B0604030504040204" pitchFamily="34" charset="0"/>
                          <a:ea typeface="Verdana" panose="020B0604030504040204" pitchFamily="34" charset="0"/>
                        </a:rPr>
                        <a:t>The</a:t>
                      </a:r>
                      <a:r>
                        <a:rPr lang="en-GB" b="1" baseline="0" dirty="0" smtClean="0">
                          <a:solidFill>
                            <a:srgbClr val="0070C0"/>
                          </a:solidFill>
                          <a:latin typeface="Verdana" panose="020B0604030504040204" pitchFamily="34" charset="0"/>
                          <a:ea typeface="Verdana" panose="020B0604030504040204" pitchFamily="34" charset="0"/>
                        </a:rPr>
                        <a:t> Main Hall</a:t>
                      </a:r>
                      <a:endParaRPr lang="en-GB" b="1" dirty="0">
                        <a:solidFill>
                          <a:srgbClr val="0070C0"/>
                        </a:solidFill>
                        <a:latin typeface="Verdana" panose="020B0604030504040204" pitchFamily="34" charset="0"/>
                        <a:ea typeface="Verdana" panose="020B060403050404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mn-cs"/>
                        </a:rPr>
                        <a:t>TABLE 1</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 Mapping GM with Franky Procter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mn-cs"/>
                        </a:rPr>
                        <a:t>TABLE 3</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 Art exhibition and Continuous Line Drawing Workshop with CAHN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mn-cs"/>
                        </a:rPr>
                        <a:t>TABLE 5</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 Free VCSE Data Maturity Assessments courtesy of 10GM and Data Orchard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200" dirty="0" smtClean="0">
                          <a:solidFill>
                            <a:srgbClr val="002060"/>
                          </a:solidFill>
                          <a:effectLst/>
                          <a:latin typeface="Verdana" panose="020B0604030504040204" pitchFamily="34" charset="0"/>
                          <a:ea typeface="Verdana" panose="020B0604030504040204" pitchFamily="34" charset="0"/>
                          <a:cs typeface="+mn-cs"/>
                        </a:rPr>
                        <a:t>TABLE 9</a:t>
                      </a:r>
                      <a:r>
                        <a:rPr lang="en-GB" sz="1800" b="1" kern="1200" baseline="0" dirty="0" smtClean="0">
                          <a:solidFill>
                            <a:srgbClr val="0070C0"/>
                          </a:solidFill>
                          <a:effectLst/>
                          <a:latin typeface="Verdana" panose="020B0604030504040204" pitchFamily="34" charset="0"/>
                          <a:ea typeface="Verdana" panose="020B0604030504040204" pitchFamily="34" charset="0"/>
                          <a:cs typeface="+mn-cs"/>
                        </a:rPr>
                        <a:t> - </a:t>
                      </a:r>
                      <a:r>
                        <a:rPr lang="en-GB" sz="1800" b="1" kern="1200" dirty="0" smtClean="0">
                          <a:solidFill>
                            <a:srgbClr val="0070C0"/>
                          </a:solidFill>
                          <a:effectLst/>
                          <a:latin typeface="Verdana" panose="020B0604030504040204" pitchFamily="34" charset="0"/>
                          <a:ea typeface="Verdana" panose="020B0604030504040204" pitchFamily="34" charset="0"/>
                          <a:cs typeface="+mn-cs"/>
                        </a:rPr>
                        <a:t>Trafford’s Neighbourhood Model – Working with Communities</a:t>
                      </a:r>
                      <a:endParaRPr lang="en-GB" dirty="0" smtClean="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351795340"/>
                  </a:ext>
                </a:extLst>
              </a:tr>
              <a:tr h="63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The </a:t>
                      </a:r>
                      <a:r>
                        <a:rPr kumimoji="0" lang="en-GB" sz="1800" b="1"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Rylands</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Room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Free Health Checks from GM Feds</a:t>
                      </a:r>
                    </a:p>
                  </a:txBody>
                  <a:tcPr/>
                </a:tc>
                <a:extLst>
                  <a:ext uri="{0D108BD9-81ED-4DB2-BD59-A6C34878D82A}">
                    <a16:rowId xmlns:a16="http://schemas.microsoft.com/office/drawing/2014/main" val="4291745363"/>
                  </a:ext>
                </a:extLst>
              </a:tr>
              <a:tr h="63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The Foyer</a:t>
                      </a:r>
                      <a:endParaRPr lang="en-GB" dirty="0"/>
                    </a:p>
                  </a:txBody>
                  <a:tcPr/>
                </a:tc>
                <a:tc>
                  <a:txBody>
                    <a:bodyPr/>
                    <a:lstStyle/>
                    <a:p>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Vegetarian ‘Grab and Go’ packed lunches</a:t>
                      </a:r>
                      <a:endParaRPr lang="en-GB" dirty="0"/>
                    </a:p>
                  </a:txBody>
                  <a:tcPr/>
                </a:tc>
                <a:extLst>
                  <a:ext uri="{0D108BD9-81ED-4DB2-BD59-A6C34878D82A}">
                    <a16:rowId xmlns:a16="http://schemas.microsoft.com/office/drawing/2014/main" val="2487851809"/>
                  </a:ext>
                </a:extLst>
              </a:tr>
              <a:tr h="63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The </a:t>
                      </a:r>
                      <a:r>
                        <a:rPr kumimoji="0" lang="en-GB" sz="1800" b="1"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Underhall</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t>
                      </a:r>
                      <a:endParaRPr lang="en-GB" b="1" dirty="0" smtClean="0">
                        <a:solidFill>
                          <a:srgbClr val="0070C0"/>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Meet the APC Providers!</a:t>
                      </a:r>
                    </a:p>
                    <a:p>
                      <a:endParaRPr lang="en-GB" dirty="0"/>
                    </a:p>
                  </a:txBody>
                  <a:tcPr/>
                </a:tc>
                <a:extLst>
                  <a:ext uri="{0D108BD9-81ED-4DB2-BD59-A6C34878D82A}">
                    <a16:rowId xmlns:a16="http://schemas.microsoft.com/office/drawing/2014/main" val="2884091023"/>
                  </a:ext>
                </a:extLst>
              </a:tr>
            </a:tbl>
          </a:graphicData>
        </a:graphic>
      </p:graphicFrame>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514" y="349418"/>
            <a:ext cx="4117035" cy="10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150003"/>
      </p:ext>
    </p:extLst>
  </p:cSld>
  <p:clrMapOvr>
    <a:masterClrMapping/>
  </p:clrMapOvr>
  <p:transition spd="slow" advTm="5000">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687977" y="905691"/>
            <a:ext cx="11260182" cy="2215991"/>
          </a:xfrm>
          <a:prstGeom prst="rect">
            <a:avLst/>
          </a:prstGeom>
          <a:noFill/>
        </p:spPr>
        <p:txBody>
          <a:bodyPr wrap="square" rtlCol="0">
            <a:spAutoFit/>
          </a:bodyPr>
          <a:lstStyle/>
          <a:p>
            <a:r>
              <a:rPr lang="en-GB" sz="4000" dirty="0" smtClean="0">
                <a:solidFill>
                  <a:srgbClr val="0070C0"/>
                </a:solidFill>
                <a:latin typeface="Verdana" panose="020B0604030504040204" pitchFamily="34" charset="0"/>
                <a:ea typeface="Verdana" panose="020B0604030504040204" pitchFamily="34" charset="0"/>
              </a:rPr>
              <a:t>If you’d like to find out more about The APC, become a member or just meet the team contact us – </a:t>
            </a:r>
            <a:r>
              <a:rPr lang="en-GB" sz="4000" dirty="0" smtClean="0">
                <a:solidFill>
                  <a:srgbClr val="0070C0"/>
                </a:solidFill>
                <a:latin typeface="Verdana" panose="020B0604030504040204" pitchFamily="34" charset="0"/>
                <a:ea typeface="Verdana" panose="020B0604030504040204" pitchFamily="34" charset="0"/>
                <a:hlinkClick r:id="rId2"/>
              </a:rPr>
              <a:t>info@gmapc.org.uk</a:t>
            </a:r>
            <a:r>
              <a:rPr lang="en-GB" sz="4000" dirty="0" smtClean="0">
                <a:solidFill>
                  <a:srgbClr val="0070C0"/>
                </a:solidFill>
                <a:latin typeface="Verdana" panose="020B0604030504040204" pitchFamily="34" charset="0"/>
                <a:ea typeface="Verdana" panose="020B0604030504040204" pitchFamily="34" charset="0"/>
              </a:rPr>
              <a:t> </a:t>
            </a:r>
            <a:endParaRPr lang="en-GB" sz="4000" dirty="0">
              <a:solidFill>
                <a:srgbClr val="0070C0"/>
              </a:solidFill>
              <a:latin typeface="Verdana" panose="020B0604030504040204" pitchFamily="34" charset="0"/>
              <a:ea typeface="Verdana" panose="020B0604030504040204" pitchFamily="34" charset="0"/>
            </a:endParaRPr>
          </a:p>
          <a:p>
            <a:endParaRPr lang="en-GB" dirty="0"/>
          </a:p>
        </p:txBody>
      </p:sp>
      <p:pic>
        <p:nvPicPr>
          <p:cNvPr id="6" name="Picture 3" descr="Alternative-Provider-Collaborative-logo-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464" y="3758164"/>
            <a:ext cx="9384538" cy="249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916345"/>
      </p:ext>
    </p:extLst>
  </p:cSld>
  <p:clrMapOvr>
    <a:masterClrMapping/>
  </p:clrMapOvr>
  <p:transition spd="slow" advTm="5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239" y="2011605"/>
            <a:ext cx="11770936" cy="3724096"/>
          </a:xfrm>
          <a:prstGeom prst="rect">
            <a:avLst/>
          </a:prstGeom>
        </p:spPr>
        <p:txBody>
          <a:bodyPr wrap="square">
            <a:spAutoFit/>
          </a:bodyPr>
          <a:lstStyle/>
          <a:p>
            <a:endParaRPr lang="en-GB" sz="2000" b="1" dirty="0" smtClean="0">
              <a:solidFill>
                <a:srgbClr val="0070C0"/>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r>
              <a:rPr lang="en-GB" sz="2000" b="1" dirty="0" smtClean="0">
                <a:solidFill>
                  <a:srgbClr val="0070C0"/>
                </a:solidFill>
                <a:latin typeface="Verdana" panose="020B0604030504040204" pitchFamily="34" charset="0"/>
                <a:ea typeface="Verdana" panose="020B0604030504040204" pitchFamily="34" charset="0"/>
              </a:rPr>
              <a:t>Member organisations = 50 + waiting list</a:t>
            </a:r>
          </a:p>
          <a:p>
            <a:pPr marL="342900" indent="-342900">
              <a:buFont typeface="Courier New" panose="02070309020205020404" pitchFamily="49" charset="0"/>
              <a:buChar char="o"/>
            </a:pPr>
            <a:endParaRPr lang="en-GB" sz="2000" b="1" dirty="0" smtClean="0">
              <a:solidFill>
                <a:srgbClr val="0070C0"/>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r>
              <a:rPr lang="en-GB" sz="2000" b="1" dirty="0" smtClean="0">
                <a:solidFill>
                  <a:srgbClr val="0070C0"/>
                </a:solidFill>
                <a:latin typeface="Verdana" panose="020B0604030504040204" pitchFamily="34" charset="0"/>
                <a:ea typeface="Verdana" panose="020B0604030504040204" pitchFamily="34" charset="0"/>
              </a:rPr>
              <a:t>Our collective turnover is circa £200 million.</a:t>
            </a:r>
          </a:p>
          <a:p>
            <a:pPr marL="342900" indent="-342900">
              <a:buFont typeface="Courier New" panose="02070309020205020404" pitchFamily="49" charset="0"/>
              <a:buChar char="o"/>
            </a:pPr>
            <a:endParaRPr lang="en-GB" sz="2000" b="1" dirty="0" smtClean="0">
              <a:solidFill>
                <a:srgbClr val="0070C0"/>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r>
              <a:rPr lang="en-GB" sz="2000" b="1" dirty="0" smtClean="0">
                <a:solidFill>
                  <a:srgbClr val="0070C0"/>
                </a:solidFill>
                <a:latin typeface="Verdana" panose="020B0604030504040204" pitchFamily="34" charset="0"/>
                <a:ea typeface="Verdana" panose="020B0604030504040204" pitchFamily="34" charset="0"/>
              </a:rPr>
              <a:t>Annually, member organisations provide services to nearly 2 million people.</a:t>
            </a:r>
          </a:p>
          <a:p>
            <a:pPr marL="342900" indent="-342900">
              <a:buFont typeface="Courier New" panose="02070309020205020404" pitchFamily="49" charset="0"/>
              <a:buChar char="o"/>
            </a:pPr>
            <a:endParaRPr lang="en-GB" sz="2000" b="1" dirty="0" smtClean="0">
              <a:solidFill>
                <a:srgbClr val="0070C0"/>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r>
              <a:rPr lang="en-GB" sz="2000" b="1" dirty="0" smtClean="0">
                <a:solidFill>
                  <a:srgbClr val="0070C0"/>
                </a:solidFill>
                <a:latin typeface="Verdana" panose="020B0604030504040204" pitchFamily="34" charset="0"/>
                <a:ea typeface="Verdana" panose="020B0604030504040204" pitchFamily="34" charset="0"/>
              </a:rPr>
              <a:t>Collectively, there is 2,200 staff and nearly 1000 volunteers</a:t>
            </a:r>
            <a:r>
              <a:rPr lang="en-GB" sz="2000" b="1" dirty="0">
                <a:solidFill>
                  <a:srgbClr val="0070C0"/>
                </a:solidFill>
                <a:latin typeface="Verdana" panose="020B0604030504040204" pitchFamily="34" charset="0"/>
                <a:ea typeface="Verdana" panose="020B0604030504040204" pitchFamily="34" charset="0"/>
              </a:rPr>
              <a:t> </a:t>
            </a:r>
            <a:r>
              <a:rPr lang="en-GB" sz="2000" b="1" dirty="0" smtClean="0">
                <a:solidFill>
                  <a:srgbClr val="0070C0"/>
                </a:solidFill>
                <a:latin typeface="Verdana" panose="020B0604030504040204" pitchFamily="34" charset="0"/>
                <a:ea typeface="Verdana" panose="020B0604030504040204" pitchFamily="34" charset="0"/>
              </a:rPr>
              <a:t>engaged</a:t>
            </a:r>
          </a:p>
          <a:p>
            <a:pPr marL="342900" indent="-342900">
              <a:buFont typeface="Courier New" panose="02070309020205020404" pitchFamily="49" charset="0"/>
              <a:buChar char="o"/>
            </a:pPr>
            <a:endParaRPr lang="en-GB" sz="2000" b="1" dirty="0" smtClean="0">
              <a:solidFill>
                <a:srgbClr val="0070C0"/>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r>
              <a:rPr lang="en-GB" sz="2000" b="1" dirty="0" smtClean="0">
                <a:solidFill>
                  <a:srgbClr val="0070C0"/>
                </a:solidFill>
                <a:latin typeface="Verdana" panose="020B0604030504040204" pitchFamily="34" charset="0"/>
                <a:ea typeface="Verdana" panose="020B0604030504040204" pitchFamily="34" charset="0"/>
              </a:rPr>
              <a:t>We have a presence on all 10 GM boroughs.</a:t>
            </a:r>
          </a:p>
          <a:p>
            <a:pPr marL="285750" indent="-285750">
              <a:buFont typeface="Arial" panose="020B0604020202020204" pitchFamily="34" charset="0"/>
              <a:buChar char="•"/>
            </a:pPr>
            <a:endParaRPr lang="en-GB" b="1" dirty="0" smtClean="0">
              <a:solidFill>
                <a:srgbClr val="0070C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b="1" dirty="0"/>
          </a:p>
        </p:txBody>
      </p:sp>
      <p:sp>
        <p:nvSpPr>
          <p:cNvPr id="3" name="TextBox 2"/>
          <p:cNvSpPr txBox="1"/>
          <p:nvPr/>
        </p:nvSpPr>
        <p:spPr>
          <a:xfrm>
            <a:off x="6337085" y="349006"/>
            <a:ext cx="5913120"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The APC in numbers</a:t>
            </a:r>
            <a:endParaRPr lang="en-GB" sz="3600" b="1" dirty="0">
              <a:solidFill>
                <a:srgbClr val="0070C0"/>
              </a:solidFill>
              <a:latin typeface="Verdana" panose="020B0604030504040204" pitchFamily="34" charset="0"/>
              <a:ea typeface="Verdana" panose="020B0604030504040204" pitchFamily="34" charset="0"/>
            </a:endParaRPr>
          </a:p>
        </p:txBody>
      </p:sp>
      <p:pic>
        <p:nvPicPr>
          <p:cNvPr id="8"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514" y="349418"/>
            <a:ext cx="4117035" cy="10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796315"/>
      </p:ext>
    </p:extLst>
  </p:cSld>
  <p:clrMapOvr>
    <a:masterClrMapping/>
  </p:clrMapOvr>
  <p:transition spd="slow" advTm="5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7915" y="681057"/>
            <a:ext cx="672448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6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LUNCHTIME ACTIVITIES</a:t>
            </a:r>
            <a:endPar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339097777"/>
              </p:ext>
            </p:extLst>
          </p:nvPr>
        </p:nvGraphicFramePr>
        <p:xfrm>
          <a:off x="347514" y="1820709"/>
          <a:ext cx="11353128" cy="4582985"/>
        </p:xfrm>
        <a:graphic>
          <a:graphicData uri="http://schemas.openxmlformats.org/drawingml/2006/table">
            <a:tbl>
              <a:tblPr firstRow="1" bandRow="1">
                <a:tableStyleId>{5C22544A-7EE6-4342-B048-85BDC9FD1C3A}</a:tableStyleId>
              </a:tblPr>
              <a:tblGrid>
                <a:gridCol w="2727017">
                  <a:extLst>
                    <a:ext uri="{9D8B030D-6E8A-4147-A177-3AD203B41FA5}">
                      <a16:colId xmlns:a16="http://schemas.microsoft.com/office/drawing/2014/main" val="3051433398"/>
                    </a:ext>
                  </a:extLst>
                </a:gridCol>
                <a:gridCol w="8626111">
                  <a:extLst>
                    <a:ext uri="{9D8B030D-6E8A-4147-A177-3AD203B41FA5}">
                      <a16:colId xmlns:a16="http://schemas.microsoft.com/office/drawing/2014/main" val="1507156848"/>
                    </a:ext>
                  </a:extLst>
                </a:gridCol>
              </a:tblGrid>
              <a:tr h="652267">
                <a:tc>
                  <a:txBody>
                    <a:bodyPr/>
                    <a:lstStyle/>
                    <a:p>
                      <a:pPr algn="ctr"/>
                      <a:r>
                        <a:rPr lang="en-GB" sz="2000" dirty="0" smtClean="0">
                          <a:latin typeface="Verdana" panose="020B0604030504040204" pitchFamily="34" charset="0"/>
                          <a:ea typeface="Verdana" panose="020B0604030504040204" pitchFamily="34" charset="0"/>
                        </a:rPr>
                        <a:t>Room</a:t>
                      </a:r>
                      <a:endParaRPr lang="en-GB" sz="2000" dirty="0">
                        <a:latin typeface="Verdana" panose="020B0604030504040204" pitchFamily="34" charset="0"/>
                        <a:ea typeface="Verdana" panose="020B0604030504040204" pitchFamily="34" charset="0"/>
                      </a:endParaRPr>
                    </a:p>
                  </a:txBody>
                  <a:tcPr/>
                </a:tc>
                <a:tc>
                  <a:txBody>
                    <a:bodyPr/>
                    <a:lstStyle/>
                    <a:p>
                      <a:pPr algn="ctr"/>
                      <a:r>
                        <a:rPr lang="en-GB" sz="2000" dirty="0" smtClean="0">
                          <a:latin typeface="Verdana" panose="020B0604030504040204" pitchFamily="34" charset="0"/>
                          <a:ea typeface="Verdana" panose="020B0604030504040204" pitchFamily="34" charset="0"/>
                        </a:rPr>
                        <a:t>Activity</a:t>
                      </a:r>
                      <a:endParaRPr lang="en-GB" sz="2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141876181"/>
                  </a:ext>
                </a:extLst>
              </a:tr>
              <a:tr h="638878">
                <a:tc>
                  <a:txBody>
                    <a:bodyPr/>
                    <a:lstStyle/>
                    <a:p>
                      <a:r>
                        <a:rPr lang="en-GB" b="1" dirty="0" smtClean="0">
                          <a:solidFill>
                            <a:srgbClr val="0070C0"/>
                          </a:solidFill>
                          <a:latin typeface="Verdana" panose="020B0604030504040204" pitchFamily="34" charset="0"/>
                          <a:ea typeface="Verdana" panose="020B0604030504040204" pitchFamily="34" charset="0"/>
                        </a:rPr>
                        <a:t>The</a:t>
                      </a:r>
                      <a:r>
                        <a:rPr lang="en-GB" b="1" baseline="0" dirty="0" smtClean="0">
                          <a:solidFill>
                            <a:srgbClr val="0070C0"/>
                          </a:solidFill>
                          <a:latin typeface="Verdana" panose="020B0604030504040204" pitchFamily="34" charset="0"/>
                          <a:ea typeface="Verdana" panose="020B0604030504040204" pitchFamily="34" charset="0"/>
                        </a:rPr>
                        <a:t> Main Hall</a:t>
                      </a:r>
                      <a:endParaRPr lang="en-GB" b="1" dirty="0">
                        <a:solidFill>
                          <a:srgbClr val="0070C0"/>
                        </a:solidFill>
                        <a:latin typeface="Verdana" panose="020B0604030504040204" pitchFamily="34" charset="0"/>
                        <a:ea typeface="Verdana" panose="020B060403050404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mn-cs"/>
                        </a:rPr>
                        <a:t>TABLE 1</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 Mapping GM with Franky Procter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mn-cs"/>
                        </a:rPr>
                        <a:t>TABLE 3</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 Art exhibition and Continuous Line Drawing Workshop with CAHN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mn-cs"/>
                        </a:rPr>
                        <a:t>TABLE 5</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 Free VCSE Data Maturity Assessments courtesy of 10GM and Data Orchard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200" dirty="0" smtClean="0">
                          <a:solidFill>
                            <a:srgbClr val="002060"/>
                          </a:solidFill>
                          <a:effectLst/>
                          <a:latin typeface="Verdana" panose="020B0604030504040204" pitchFamily="34" charset="0"/>
                          <a:ea typeface="Verdana" panose="020B0604030504040204" pitchFamily="34" charset="0"/>
                          <a:cs typeface="+mn-cs"/>
                        </a:rPr>
                        <a:t>TABLE 9</a:t>
                      </a:r>
                      <a:r>
                        <a:rPr lang="en-GB" sz="1800" b="1" kern="1200" baseline="0" dirty="0" smtClean="0">
                          <a:solidFill>
                            <a:srgbClr val="0070C0"/>
                          </a:solidFill>
                          <a:effectLst/>
                          <a:latin typeface="Verdana" panose="020B0604030504040204" pitchFamily="34" charset="0"/>
                          <a:ea typeface="Verdana" panose="020B0604030504040204" pitchFamily="34" charset="0"/>
                          <a:cs typeface="+mn-cs"/>
                        </a:rPr>
                        <a:t> - </a:t>
                      </a:r>
                      <a:r>
                        <a:rPr lang="en-GB" sz="1800" b="1" kern="1200" dirty="0" smtClean="0">
                          <a:solidFill>
                            <a:srgbClr val="0070C0"/>
                          </a:solidFill>
                          <a:effectLst/>
                          <a:latin typeface="Verdana" panose="020B0604030504040204" pitchFamily="34" charset="0"/>
                          <a:ea typeface="Verdana" panose="020B0604030504040204" pitchFamily="34" charset="0"/>
                          <a:cs typeface="+mn-cs"/>
                        </a:rPr>
                        <a:t>Trafford’s Neighbourhood Model – Working with Communities</a:t>
                      </a:r>
                      <a:endParaRPr lang="en-GB" dirty="0" smtClean="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351795340"/>
                  </a:ext>
                </a:extLst>
              </a:tr>
              <a:tr h="63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The </a:t>
                      </a:r>
                      <a:r>
                        <a:rPr kumimoji="0" lang="en-GB" sz="1800" b="1"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Rylands</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Room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Free Health Checks from GM Feds</a:t>
                      </a:r>
                    </a:p>
                  </a:txBody>
                  <a:tcPr/>
                </a:tc>
                <a:extLst>
                  <a:ext uri="{0D108BD9-81ED-4DB2-BD59-A6C34878D82A}">
                    <a16:rowId xmlns:a16="http://schemas.microsoft.com/office/drawing/2014/main" val="4291745363"/>
                  </a:ext>
                </a:extLst>
              </a:tr>
              <a:tr h="63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The Foyer</a:t>
                      </a:r>
                      <a:endParaRPr lang="en-GB" dirty="0"/>
                    </a:p>
                  </a:txBody>
                  <a:tcPr/>
                </a:tc>
                <a:tc>
                  <a:txBody>
                    <a:bodyPr/>
                    <a:lstStyle/>
                    <a:p>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Vegetarian ‘Grab and Go’ packed lunches</a:t>
                      </a:r>
                      <a:endParaRPr lang="en-GB" dirty="0"/>
                    </a:p>
                  </a:txBody>
                  <a:tcPr/>
                </a:tc>
                <a:extLst>
                  <a:ext uri="{0D108BD9-81ED-4DB2-BD59-A6C34878D82A}">
                    <a16:rowId xmlns:a16="http://schemas.microsoft.com/office/drawing/2014/main" val="2487851809"/>
                  </a:ext>
                </a:extLst>
              </a:tr>
              <a:tr h="63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The </a:t>
                      </a:r>
                      <a:r>
                        <a:rPr kumimoji="0" lang="en-GB" sz="1800" b="1"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Underhall</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t>
                      </a:r>
                      <a:endParaRPr lang="en-GB" b="1" dirty="0" smtClean="0">
                        <a:solidFill>
                          <a:srgbClr val="0070C0"/>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Meet the APC Providers!</a:t>
                      </a:r>
                    </a:p>
                    <a:p>
                      <a:endParaRPr lang="en-GB" dirty="0"/>
                    </a:p>
                  </a:txBody>
                  <a:tcPr/>
                </a:tc>
                <a:extLst>
                  <a:ext uri="{0D108BD9-81ED-4DB2-BD59-A6C34878D82A}">
                    <a16:rowId xmlns:a16="http://schemas.microsoft.com/office/drawing/2014/main" val="2884091023"/>
                  </a:ext>
                </a:extLst>
              </a:tr>
            </a:tbl>
          </a:graphicData>
        </a:graphic>
      </p:graphicFrame>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514" y="349418"/>
            <a:ext cx="4117035" cy="10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781133"/>
      </p:ext>
    </p:extLst>
  </p:cSld>
  <p:clrMapOvr>
    <a:masterClrMapping/>
  </p:clrMapOvr>
  <p:transition spd="slow" advTm="5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5644138" y="2180691"/>
            <a:ext cx="5547360" cy="4770537"/>
          </a:xfrm>
          <a:prstGeom prst="rect">
            <a:avLst/>
          </a:prstGeom>
          <a:noFill/>
        </p:spPr>
        <p:txBody>
          <a:bodyPr wrap="square" rtlCol="0">
            <a:spAutoFit/>
          </a:bodyPr>
          <a:lstStyle/>
          <a:p>
            <a:r>
              <a:rPr lang="en-GB" sz="2200" dirty="0">
                <a:solidFill>
                  <a:srgbClr val="0070C0"/>
                </a:solidFill>
                <a:latin typeface="Verdana" panose="020B0604030504040204" pitchFamily="34" charset="0"/>
                <a:ea typeface="Verdana" panose="020B0604030504040204" pitchFamily="34" charset="0"/>
              </a:rPr>
              <a:t>"A body that puts people in control of their own wellbeing and has a mission to achieve health equity is much to be welcomed. The new Greater Manchester Alternative Provider </a:t>
            </a:r>
            <a:r>
              <a:rPr lang="en-GB" sz="2200" dirty="0" smtClean="0">
                <a:solidFill>
                  <a:srgbClr val="0070C0"/>
                </a:solidFill>
                <a:latin typeface="Verdana" panose="020B0604030504040204" pitchFamily="34" charset="0"/>
                <a:ea typeface="Verdana" panose="020B0604030504040204" pitchFamily="34" charset="0"/>
              </a:rPr>
              <a:t>Collaborative </a:t>
            </a:r>
            <a:r>
              <a:rPr lang="en-GB" sz="2200" dirty="0">
                <a:solidFill>
                  <a:srgbClr val="0070C0"/>
                </a:solidFill>
                <a:latin typeface="Verdana" panose="020B0604030504040204" pitchFamily="34" charset="0"/>
                <a:ea typeface="Verdana" panose="020B0604030504040204" pitchFamily="34" charset="0"/>
              </a:rPr>
              <a:t>shows the importance of pursuing health equity and environmental sustainability at the same time</a:t>
            </a:r>
            <a:r>
              <a:rPr lang="en-GB" sz="2200" dirty="0" smtClean="0">
                <a:solidFill>
                  <a:srgbClr val="0070C0"/>
                </a:solidFill>
                <a:latin typeface="Verdana" panose="020B0604030504040204" pitchFamily="34" charset="0"/>
                <a:ea typeface="Verdana" panose="020B0604030504040204" pitchFamily="34" charset="0"/>
              </a:rPr>
              <a:t>.“</a:t>
            </a:r>
          </a:p>
          <a:p>
            <a:r>
              <a:rPr lang="en-GB" sz="2200" b="1" dirty="0">
                <a:solidFill>
                  <a:srgbClr val="0070C0"/>
                </a:solidFill>
                <a:latin typeface="Verdana" panose="020B0604030504040204" pitchFamily="34" charset="0"/>
                <a:ea typeface="Verdana" panose="020B0604030504040204" pitchFamily="34" charset="0"/>
              </a:rPr>
              <a:t>Professor Sir Michael Marmot FRCP</a:t>
            </a:r>
          </a:p>
          <a:p>
            <a:r>
              <a:rPr lang="en-GB" sz="2200" b="1" dirty="0">
                <a:solidFill>
                  <a:srgbClr val="0070C0"/>
                </a:solidFill>
                <a:latin typeface="Verdana" panose="020B0604030504040204" pitchFamily="34" charset="0"/>
                <a:ea typeface="Verdana" panose="020B0604030504040204" pitchFamily="34" charset="0"/>
              </a:rPr>
              <a:t>Director, UCL Institute of Health Equity</a:t>
            </a:r>
          </a:p>
          <a:p>
            <a:endParaRPr lang="en-GB" dirty="0"/>
          </a:p>
        </p:txBody>
      </p:sp>
      <p:pic>
        <p:nvPicPr>
          <p:cNvPr id="8" name="Picture 7"/>
          <p:cNvPicPr>
            <a:picLocks noChangeAspect="1"/>
          </p:cNvPicPr>
          <p:nvPr/>
        </p:nvPicPr>
        <p:blipFill>
          <a:blip r:embed="rId2"/>
          <a:stretch>
            <a:fillRect/>
          </a:stretch>
        </p:blipFill>
        <p:spPr>
          <a:xfrm>
            <a:off x="1555889" y="1236355"/>
            <a:ext cx="3012124" cy="4526416"/>
          </a:xfrm>
          <a:prstGeom prst="rect">
            <a:avLst/>
          </a:prstGeom>
        </p:spPr>
      </p:pic>
      <p:pic>
        <p:nvPicPr>
          <p:cNvPr id="6" name="Picture 3" descr="Alternative-Provider-Collaborative-logo-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967" y="292020"/>
            <a:ext cx="7106526" cy="188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646608"/>
      </p:ext>
    </p:extLst>
  </p:cSld>
  <p:clrMapOvr>
    <a:masterClrMapping/>
  </p:clrMapOvr>
  <p:transition spd="slow" advTm="5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6778" y="2389287"/>
            <a:ext cx="11495222" cy="4832092"/>
          </a:xfrm>
          <a:prstGeom prst="rect">
            <a:avLst/>
          </a:prstGeom>
        </p:spPr>
        <p:txBody>
          <a:bodyPr wrap="square">
            <a:spAutoFit/>
          </a:bodyPr>
          <a:lstStyle/>
          <a:p>
            <a:pPr marL="342900" indent="-342900">
              <a:buFont typeface="Courier New" panose="02070309020205020404" pitchFamily="49" charset="0"/>
              <a:buChar char="o"/>
            </a:pPr>
            <a:r>
              <a:rPr lang="en-GB" sz="2400" b="1" dirty="0" smtClean="0">
                <a:solidFill>
                  <a:srgbClr val="0070C0"/>
                </a:solidFill>
                <a:latin typeface="Verdana" panose="020B0604030504040204" pitchFamily="34" charset="0"/>
                <a:ea typeface="Verdana" panose="020B0604030504040204" pitchFamily="34" charset="0"/>
              </a:rPr>
              <a:t>NHS reform placing providers in stronger position to influence and shape delivery</a:t>
            </a:r>
          </a:p>
          <a:p>
            <a:pPr marL="342900" indent="-342900">
              <a:buFont typeface="Courier New" panose="02070309020205020404" pitchFamily="49" charset="0"/>
              <a:buChar char="o"/>
            </a:pPr>
            <a:endParaRPr lang="en-GB" sz="2400" b="1" dirty="0">
              <a:solidFill>
                <a:schemeClr val="accent1">
                  <a:lumMod val="75000"/>
                </a:schemeClr>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r>
              <a:rPr lang="en-GB" sz="2400" b="1" dirty="0" smtClean="0">
                <a:solidFill>
                  <a:schemeClr val="accent1">
                    <a:lumMod val="75000"/>
                  </a:schemeClr>
                </a:solidFill>
                <a:latin typeface="Verdana" panose="020B0604030504040204" pitchFamily="34" charset="0"/>
                <a:ea typeface="Verdana" panose="020B0604030504040204" pitchFamily="34" charset="0"/>
              </a:rPr>
              <a:t>APC founded July ‘22 in response to this</a:t>
            </a:r>
          </a:p>
          <a:p>
            <a:pPr marL="342900" indent="-342900">
              <a:buFont typeface="Courier New" panose="02070309020205020404" pitchFamily="49" charset="0"/>
              <a:buChar char="o"/>
            </a:pPr>
            <a:endParaRPr lang="en-GB" sz="2400" b="1" dirty="0">
              <a:solidFill>
                <a:schemeClr val="accent1">
                  <a:lumMod val="75000"/>
                </a:schemeClr>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r>
              <a:rPr lang="en-GB" sz="2400" b="1" dirty="0" smtClean="0">
                <a:solidFill>
                  <a:schemeClr val="accent1">
                    <a:lumMod val="75000"/>
                  </a:schemeClr>
                </a:solidFill>
                <a:latin typeface="Verdana" panose="020B0604030504040204" pitchFamily="34" charset="0"/>
                <a:ea typeface="Verdana" panose="020B0604030504040204" pitchFamily="34" charset="0"/>
              </a:rPr>
              <a:t>Need for parity and respect for organisations that are effective and creative</a:t>
            </a:r>
          </a:p>
          <a:p>
            <a:pPr marL="342900" indent="-342900">
              <a:buFont typeface="Courier New" panose="02070309020205020404" pitchFamily="49" charset="0"/>
              <a:buChar char="o"/>
            </a:pPr>
            <a:endParaRPr lang="en-GB" sz="2400" b="1" dirty="0">
              <a:solidFill>
                <a:schemeClr val="accent1">
                  <a:lumMod val="75000"/>
                </a:schemeClr>
              </a:solidFill>
              <a:latin typeface="Verdana" panose="020B0604030504040204" pitchFamily="34" charset="0"/>
              <a:ea typeface="Verdana" panose="020B0604030504040204" pitchFamily="34" charset="0"/>
            </a:endParaRPr>
          </a:p>
          <a:p>
            <a:pPr marL="342900" indent="-342900">
              <a:buFont typeface="Courier New" panose="02070309020205020404" pitchFamily="49" charset="0"/>
              <a:buChar char="o"/>
            </a:pPr>
            <a:r>
              <a:rPr lang="en-GB" sz="2400" b="1" dirty="0" smtClean="0">
                <a:solidFill>
                  <a:schemeClr val="accent1">
                    <a:lumMod val="75000"/>
                  </a:schemeClr>
                </a:solidFill>
                <a:latin typeface="Verdana" panose="020B0604030504040204" pitchFamily="34" charset="0"/>
                <a:ea typeface="Verdana" panose="020B0604030504040204" pitchFamily="34" charset="0"/>
              </a:rPr>
              <a:t>Sponsored by The </a:t>
            </a:r>
            <a:r>
              <a:rPr lang="en-GB" sz="2400" b="1" dirty="0">
                <a:solidFill>
                  <a:schemeClr val="accent1">
                    <a:lumMod val="75000"/>
                  </a:schemeClr>
                </a:solidFill>
                <a:latin typeface="Verdana" panose="020B0604030504040204" pitchFamily="34" charset="0"/>
                <a:ea typeface="Verdana" panose="020B0604030504040204" pitchFamily="34" charset="0"/>
              </a:rPr>
              <a:t>Greater Manchester Accord </a:t>
            </a:r>
            <a:r>
              <a:rPr lang="en-GB" sz="2400" b="1" dirty="0" smtClean="0">
                <a:solidFill>
                  <a:schemeClr val="accent1">
                    <a:lumMod val="75000"/>
                  </a:schemeClr>
                </a:solidFill>
                <a:latin typeface="Verdana" panose="020B0604030504040204" pitchFamily="34" charset="0"/>
                <a:ea typeface="Verdana" panose="020B0604030504040204" pitchFamily="34" charset="0"/>
              </a:rPr>
              <a:t>Agreement and GM ICB</a:t>
            </a:r>
          </a:p>
          <a:p>
            <a:pPr marL="285750" indent="-285750">
              <a:buFont typeface="Arial" panose="020B0604020202020204" pitchFamily="34" charset="0"/>
              <a:buChar char="•"/>
            </a:pPr>
            <a:endParaRPr lang="en-GB" dirty="0">
              <a:solidFill>
                <a:schemeClr val="accent1">
                  <a:lumMod val="75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dirty="0" smtClean="0">
              <a:solidFill>
                <a:schemeClr val="accent1">
                  <a:lumMod val="75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600" dirty="0" smtClean="0">
              <a:solidFill>
                <a:schemeClr val="accent1">
                  <a:lumMod val="75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600" dirty="0" smtClean="0">
              <a:solidFill>
                <a:srgbClr val="0070C0"/>
              </a:solidFill>
              <a:latin typeface="Verdana" panose="020B0604030504040204" pitchFamily="34" charset="0"/>
              <a:ea typeface="Verdana" panose="020B0604030504040204" pitchFamily="34" charset="0"/>
            </a:endParaRPr>
          </a:p>
        </p:txBody>
      </p:sp>
      <p:sp>
        <p:nvSpPr>
          <p:cNvPr id="3" name="TextBox 2"/>
          <p:cNvSpPr txBox="1"/>
          <p:nvPr/>
        </p:nvSpPr>
        <p:spPr>
          <a:xfrm>
            <a:off x="5711716" y="573335"/>
            <a:ext cx="6480284" cy="646331"/>
          </a:xfrm>
          <a:prstGeom prst="rect">
            <a:avLst/>
          </a:prstGeom>
          <a:noFill/>
        </p:spPr>
        <p:txBody>
          <a:bodyPr wrap="square" rtlCol="0">
            <a:spAutoFit/>
          </a:bodyPr>
          <a:lstStyle/>
          <a:p>
            <a:r>
              <a:rPr lang="en-GB" sz="3600" b="1" dirty="0" smtClean="0">
                <a:solidFill>
                  <a:srgbClr val="0070C0"/>
                </a:solidFill>
                <a:latin typeface="Verdana" panose="020B0604030504040204" pitchFamily="34" charset="0"/>
                <a:ea typeface="Verdana" panose="020B0604030504040204" pitchFamily="34" charset="0"/>
              </a:rPr>
              <a:t>Strategic Context</a:t>
            </a:r>
            <a:endParaRPr lang="en-GB" sz="3600" b="1" dirty="0"/>
          </a:p>
        </p:txBody>
      </p:sp>
      <p:pic>
        <p:nvPicPr>
          <p:cNvPr id="6" name="Picture 3" descr="Alternative-Provider-Collaborative-logo-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14" y="349418"/>
            <a:ext cx="4117035" cy="10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867575"/>
      </p:ext>
    </p:extLst>
  </p:cSld>
  <p:clrMapOvr>
    <a:masterClrMapping/>
  </p:clrMapOvr>
  <p:transition spd="slow" advTm="5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514" y="349418"/>
            <a:ext cx="4117035" cy="10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30945" y="349418"/>
            <a:ext cx="6724482"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6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What’s On</a:t>
            </a:r>
            <a:r>
              <a:rPr kumimoji="0" lang="en-GB" sz="3600" b="1" i="0" u="none" strike="noStrike" kern="1200" cap="none" spc="0" normalizeH="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In The Main Hall?</a:t>
            </a:r>
            <a:endPar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4077029121"/>
              </p:ext>
            </p:extLst>
          </p:nvPr>
        </p:nvGraphicFramePr>
        <p:xfrm>
          <a:off x="420342" y="1734898"/>
          <a:ext cx="11345035" cy="4828212"/>
        </p:xfrm>
        <a:graphic>
          <a:graphicData uri="http://schemas.openxmlformats.org/drawingml/2006/table">
            <a:tbl>
              <a:tblPr firstRow="1" bandRow="1">
                <a:tableStyleId>{5C22544A-7EE6-4342-B048-85BDC9FD1C3A}</a:tableStyleId>
              </a:tblPr>
              <a:tblGrid>
                <a:gridCol w="1548513">
                  <a:extLst>
                    <a:ext uri="{9D8B030D-6E8A-4147-A177-3AD203B41FA5}">
                      <a16:colId xmlns:a16="http://schemas.microsoft.com/office/drawing/2014/main" val="2545140100"/>
                    </a:ext>
                  </a:extLst>
                </a:gridCol>
                <a:gridCol w="4898261">
                  <a:extLst>
                    <a:ext uri="{9D8B030D-6E8A-4147-A177-3AD203B41FA5}">
                      <a16:colId xmlns:a16="http://schemas.microsoft.com/office/drawing/2014/main" val="1507156848"/>
                    </a:ext>
                  </a:extLst>
                </a:gridCol>
                <a:gridCol w="4898261">
                  <a:extLst>
                    <a:ext uri="{9D8B030D-6E8A-4147-A177-3AD203B41FA5}">
                      <a16:colId xmlns:a16="http://schemas.microsoft.com/office/drawing/2014/main" val="1853987716"/>
                    </a:ext>
                  </a:extLst>
                </a:gridCol>
              </a:tblGrid>
              <a:tr h="320794">
                <a:tc>
                  <a:txBody>
                    <a:bodyPr/>
                    <a:lstStyle/>
                    <a:p>
                      <a:pPr algn="ctr"/>
                      <a:r>
                        <a:rPr lang="en-GB" sz="1200" dirty="0" smtClean="0">
                          <a:latin typeface="Verdana" panose="020B0604030504040204" pitchFamily="34" charset="0"/>
                          <a:ea typeface="Verdana" panose="020B0604030504040204" pitchFamily="34" charset="0"/>
                        </a:rPr>
                        <a:t>Time</a:t>
                      </a:r>
                      <a:endParaRPr lang="en-GB" sz="1200" dirty="0">
                        <a:latin typeface="Verdana" panose="020B0604030504040204" pitchFamily="34" charset="0"/>
                        <a:ea typeface="Verdana" panose="020B0604030504040204" pitchFamily="34" charset="0"/>
                      </a:endParaRPr>
                    </a:p>
                  </a:txBody>
                  <a:tcPr/>
                </a:tc>
                <a:tc>
                  <a:txBody>
                    <a:bodyPr/>
                    <a:lstStyle/>
                    <a:p>
                      <a:pPr algn="ctr"/>
                      <a:r>
                        <a:rPr lang="en-GB" sz="1200" dirty="0" smtClean="0">
                          <a:latin typeface="Verdana" panose="020B0604030504040204" pitchFamily="34" charset="0"/>
                          <a:ea typeface="Verdana" panose="020B0604030504040204" pitchFamily="34" charset="0"/>
                        </a:rPr>
                        <a:t>Session</a:t>
                      </a:r>
                      <a:endParaRPr lang="en-GB" sz="1200" dirty="0">
                        <a:latin typeface="Verdana" panose="020B0604030504040204" pitchFamily="34" charset="0"/>
                        <a:ea typeface="Verdana" panose="020B0604030504040204" pitchFamily="34" charset="0"/>
                      </a:endParaRPr>
                    </a:p>
                  </a:txBody>
                  <a:tcPr/>
                </a:tc>
                <a:tc>
                  <a:txBody>
                    <a:bodyPr/>
                    <a:lstStyle/>
                    <a:p>
                      <a:pPr algn="ctr"/>
                      <a:r>
                        <a:rPr lang="en-GB" sz="1200" dirty="0" smtClean="0">
                          <a:latin typeface="Verdana" panose="020B0604030504040204" pitchFamily="34" charset="0"/>
                          <a:ea typeface="Verdana" panose="020B0604030504040204" pitchFamily="34" charset="0"/>
                        </a:rPr>
                        <a:t>Hosts/Guests </a:t>
                      </a:r>
                      <a:endParaRPr lang="en-GB"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141876181"/>
                  </a:ext>
                </a:extLst>
              </a:tr>
              <a:tr h="272322">
                <a:tc>
                  <a:txBody>
                    <a:bodyPr/>
                    <a:lstStyle/>
                    <a:p>
                      <a:r>
                        <a:rPr lang="en-GB" sz="1200" b="1" dirty="0" smtClean="0">
                          <a:solidFill>
                            <a:srgbClr val="0070C0"/>
                          </a:solidFill>
                          <a:latin typeface="Verdana" panose="020B0604030504040204" pitchFamily="34" charset="0"/>
                          <a:ea typeface="Verdana" panose="020B0604030504040204" pitchFamily="34" charset="0"/>
                        </a:rPr>
                        <a:t>10.00</a:t>
                      </a:r>
                      <a:endParaRPr lang="en-GB" sz="1200" b="1" dirty="0">
                        <a:solidFill>
                          <a:srgbClr val="0070C0"/>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Welcome! Meet your hosts: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Edna Robinson, Warren </a:t>
                      </a:r>
                      <a:r>
                        <a:rPr kumimoji="0" lang="en-GB" sz="1200" b="0"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Heppolette</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and Nathan Parker</a:t>
                      </a:r>
                    </a:p>
                  </a:txBody>
                  <a:tcPr/>
                </a:tc>
                <a:extLst>
                  <a:ext uri="{0D108BD9-81ED-4DB2-BD59-A6C34878D82A}">
                    <a16:rowId xmlns:a16="http://schemas.microsoft.com/office/drawing/2014/main" val="1351795340"/>
                  </a:ext>
                </a:extLst>
              </a:tr>
              <a:tr h="453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10.10</a:t>
                      </a:r>
                      <a:endParaRPr lang="en-GB" sz="1200" b="1" dirty="0">
                        <a:solidFill>
                          <a:srgbClr val="0070C0"/>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rgbClr val="0070C0"/>
                          </a:solidFill>
                          <a:effectLst/>
                          <a:latin typeface="Verdana" panose="020B0604030504040204" pitchFamily="34" charset="0"/>
                          <a:ea typeface="Verdana" panose="020B0604030504040204" pitchFamily="34" charset="0"/>
                          <a:cs typeface="+mn-cs"/>
                        </a:rPr>
                        <a:t>Can the NHS do more to reduce social inequality?</a:t>
                      </a:r>
                      <a:endPar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 Sir Richard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Leese</a:t>
                      </a:r>
                      <a:r>
                        <a:rPr lang="en-GB" sz="1200" kern="1200" baseline="0" dirty="0" smtClean="0">
                          <a:solidFill>
                            <a:srgbClr val="0070C0"/>
                          </a:solidFill>
                          <a:effectLst/>
                          <a:latin typeface="Verdana" panose="020B0604030504040204" pitchFamily="34" charset="0"/>
                          <a:ea typeface="Verdana" panose="020B0604030504040204" pitchFamily="34" charset="0"/>
                          <a:cs typeface="+mn-cs"/>
                        </a:rPr>
                        <a:t> with </a:t>
                      </a:r>
                      <a:r>
                        <a:rPr lang="en-GB" sz="1200" kern="1200" dirty="0" smtClean="0">
                          <a:solidFill>
                            <a:srgbClr val="0070C0"/>
                          </a:solidFill>
                          <a:effectLst/>
                          <a:latin typeface="Verdana" panose="020B0604030504040204" pitchFamily="34" charset="0"/>
                          <a:ea typeface="Verdana" panose="020B0604030504040204" pitchFamily="34" charset="0"/>
                          <a:cs typeface="+mn-cs"/>
                        </a:rPr>
                        <a:t>Jane Pilkington, Fay Selvan and Liz Windsor-Welsh</a:t>
                      </a:r>
                    </a:p>
                  </a:txBody>
                  <a:tcPr/>
                </a:tc>
                <a:extLst>
                  <a:ext uri="{0D108BD9-81ED-4DB2-BD59-A6C34878D82A}">
                    <a16:rowId xmlns:a16="http://schemas.microsoft.com/office/drawing/2014/main" val="4291745363"/>
                  </a:ext>
                </a:extLst>
              </a:tr>
              <a:tr h="272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70C0"/>
                          </a:solidFill>
                          <a:latin typeface="Verdana" panose="020B0604030504040204" pitchFamily="34" charset="0"/>
                          <a:ea typeface="Verdana" panose="020B0604030504040204" pitchFamily="34" charset="0"/>
                        </a:rPr>
                        <a:t>11.00</a:t>
                      </a:r>
                      <a:endParaRPr lang="en-GB" sz="1200" dirty="0">
                        <a:solidFill>
                          <a:srgbClr val="0070C0"/>
                        </a:solidFill>
                        <a:latin typeface="Verdana" panose="020B0604030504040204" pitchFamily="34" charset="0"/>
                        <a:ea typeface="Verdana" panose="020B0604030504040204" pitchFamily="34" charset="0"/>
                      </a:endParaRPr>
                    </a:p>
                  </a:txBody>
                  <a:tcPr/>
                </a:tc>
                <a:tc>
                  <a:txBody>
                    <a:bodyPr/>
                    <a:lstStyle/>
                    <a:p>
                      <a:r>
                        <a:rPr lang="en-GB" sz="1200" dirty="0" smtClean="0">
                          <a:solidFill>
                            <a:srgbClr val="0070C0"/>
                          </a:solidFill>
                          <a:latin typeface="Verdana" panose="020B0604030504040204" pitchFamily="34" charset="0"/>
                          <a:ea typeface="Verdana" panose="020B0604030504040204" pitchFamily="34" charset="0"/>
                        </a:rPr>
                        <a:t>Comfort Break</a:t>
                      </a:r>
                      <a:endParaRPr lang="en-GB" sz="1200" dirty="0">
                        <a:solidFill>
                          <a:srgbClr val="0070C0"/>
                        </a:solidFill>
                        <a:latin typeface="Verdana" panose="020B0604030504040204" pitchFamily="34" charset="0"/>
                        <a:ea typeface="Verdana" panose="020B0604030504040204" pitchFamily="34" charset="0"/>
                      </a:endParaRPr>
                    </a:p>
                  </a:txBody>
                  <a:tcPr/>
                </a:tc>
                <a:tc>
                  <a:txBody>
                    <a:bodyPr/>
                    <a:lstStyle/>
                    <a:p>
                      <a:endParaRPr lang="en-GB" sz="1200" dirty="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487851809"/>
                  </a:ext>
                </a:extLst>
              </a:tr>
              <a:tr h="453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11.05 </a:t>
                      </a:r>
                    </a:p>
                  </a:txBody>
                  <a:tcPr/>
                </a:tc>
                <a:tc>
                  <a:txBody>
                    <a:bodyPr/>
                    <a:lstStyle/>
                    <a:p>
                      <a:r>
                        <a:rPr lang="en-GB" sz="1200" b="1" dirty="0" smtClean="0">
                          <a:solidFill>
                            <a:srgbClr val="0070C0"/>
                          </a:solidFill>
                          <a:latin typeface="Verdana" panose="020B0604030504040204" pitchFamily="34" charset="0"/>
                          <a:ea typeface="Verdana" panose="020B0604030504040204" pitchFamily="34" charset="0"/>
                        </a:rPr>
                        <a:t>How can we ensure racial justice</a:t>
                      </a:r>
                      <a:r>
                        <a:rPr lang="en-GB" sz="1200" b="1" baseline="0" dirty="0" smtClean="0">
                          <a:solidFill>
                            <a:srgbClr val="0070C0"/>
                          </a:solidFill>
                          <a:latin typeface="Verdana" panose="020B0604030504040204" pitchFamily="34" charset="0"/>
                          <a:ea typeface="Verdana" panose="020B0604030504040204" pitchFamily="34" charset="0"/>
                        </a:rPr>
                        <a:t> in the NHS?</a:t>
                      </a:r>
                      <a:endParaRPr lang="en-GB" sz="1200" b="1" dirty="0">
                        <a:solidFill>
                          <a:srgbClr val="0070C0"/>
                        </a:solidFill>
                        <a:latin typeface="Verdana" panose="020B0604030504040204" pitchFamily="34" charset="0"/>
                        <a:ea typeface="Verdana" panose="020B0604030504040204" pitchFamily="34" charset="0"/>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 Cllr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Arooj</a:t>
                      </a:r>
                      <a:r>
                        <a:rPr lang="en-GB" sz="1200" kern="1200" dirty="0" smtClean="0">
                          <a:solidFill>
                            <a:srgbClr val="0070C0"/>
                          </a:solidFill>
                          <a:effectLst/>
                          <a:latin typeface="Verdana" panose="020B0604030504040204" pitchFamily="34" charset="0"/>
                          <a:ea typeface="Verdana" panose="020B0604030504040204" pitchFamily="34" charset="0"/>
                          <a:cs typeface="+mn-cs"/>
                        </a:rPr>
                        <a:t> Shah with Charles Kwaku-Odoi, Aydin Djemal and Roli Barker</a:t>
                      </a:r>
                      <a:endParaRPr lang="en-GB" sz="1200" dirty="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343839254"/>
                  </a:ext>
                </a:extLst>
              </a:tr>
              <a:tr h="275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12.00</a:t>
                      </a:r>
                    </a:p>
                  </a:txBody>
                  <a:tcPr/>
                </a:tc>
                <a:tc>
                  <a:txBody>
                    <a:bodyPr/>
                    <a:lstStyle/>
                    <a:p>
                      <a:r>
                        <a:rPr lang="en-GB" sz="1200" dirty="0" smtClean="0">
                          <a:solidFill>
                            <a:srgbClr val="0070C0"/>
                          </a:solidFill>
                          <a:latin typeface="Verdana" panose="020B0604030504040204" pitchFamily="34" charset="0"/>
                          <a:ea typeface="Verdana" panose="020B0604030504040204" pitchFamily="34" charset="0"/>
                        </a:rPr>
                        <a:t>Lunch</a:t>
                      </a:r>
                      <a:endParaRPr lang="en-GB" sz="1200" dirty="0">
                        <a:solidFill>
                          <a:srgbClr val="0070C0"/>
                        </a:solidFill>
                        <a:latin typeface="Verdana" panose="020B0604030504040204" pitchFamily="34" charset="0"/>
                        <a:ea typeface="Verdana" panose="020B0604030504040204" pitchFamily="34" charset="0"/>
                      </a:endParaRPr>
                    </a:p>
                  </a:txBody>
                  <a:tcPr/>
                </a:tc>
                <a:tc>
                  <a:txBody>
                    <a:bodyPr/>
                    <a:lstStyle/>
                    <a:p>
                      <a:r>
                        <a:rPr lang="en-GB" sz="1200" dirty="0" smtClean="0">
                          <a:solidFill>
                            <a:srgbClr val="0070C0"/>
                          </a:solidFill>
                          <a:latin typeface="Verdana" panose="020B0604030504040204" pitchFamily="34" charset="0"/>
                          <a:ea typeface="Verdana" panose="020B0604030504040204" pitchFamily="34" charset="0"/>
                        </a:rPr>
                        <a:t>Various Activities Throughout The Venue</a:t>
                      </a:r>
                      <a:endParaRPr lang="en-GB" sz="1200" dirty="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84091023"/>
                  </a:ext>
                </a:extLst>
              </a:tr>
              <a:tr h="311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12.50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Welcome Back! </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Edna Robinson, Warren </a:t>
                      </a:r>
                      <a:r>
                        <a:rPr kumimoji="0" lang="en-GB" sz="1200" b="0"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Heppolette</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and Nathan Parker</a:t>
                      </a:r>
                    </a:p>
                  </a:txBody>
                  <a:tcPr/>
                </a:tc>
                <a:extLst>
                  <a:ext uri="{0D108BD9-81ED-4DB2-BD59-A6C34878D82A}">
                    <a16:rowId xmlns:a16="http://schemas.microsoft.com/office/drawing/2014/main" val="2971408694"/>
                  </a:ext>
                </a:extLst>
              </a:tr>
              <a:tr h="816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13.00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smtClean="0">
                          <a:solidFill>
                            <a:srgbClr val="0070C0"/>
                          </a:solidFill>
                          <a:effectLst/>
                          <a:latin typeface="Verdana" panose="020B0604030504040204" pitchFamily="34" charset="0"/>
                          <a:ea typeface="Verdana" panose="020B0604030504040204" pitchFamily="34" charset="0"/>
                          <a:cs typeface="+mn-cs"/>
                        </a:rPr>
                        <a:t>Primary care blueprint spotlight</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 Janet Crofts with Liz Windsor-Welsh and Tim Davison plus special guests: Dr Tim Dalton, Luvjit Kandula, Rob Bellingham, Dr Tracey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Vell</a:t>
                      </a:r>
                      <a:r>
                        <a:rPr lang="en-GB" sz="1200" kern="1200" dirty="0" smtClean="0">
                          <a:solidFill>
                            <a:srgbClr val="0070C0"/>
                          </a:solidFill>
                          <a:effectLst/>
                          <a:latin typeface="Verdana" panose="020B0604030504040204" pitchFamily="34" charset="0"/>
                          <a:ea typeface="Verdana" panose="020B0604030504040204" pitchFamily="34" charset="0"/>
                          <a:cs typeface="+mn-cs"/>
                        </a:rPr>
                        <a:t>, Dr Chris </a:t>
                      </a:r>
                      <a:r>
                        <a:rPr lang="en-GB" sz="1200" kern="1200" dirty="0" err="1" smtClean="0">
                          <a:solidFill>
                            <a:srgbClr val="0070C0"/>
                          </a:solidFill>
                          <a:effectLst/>
                          <a:latin typeface="Verdana" panose="020B0604030504040204" pitchFamily="34" charset="0"/>
                          <a:ea typeface="Verdana" panose="020B0604030504040204" pitchFamily="34" charset="0"/>
                          <a:cs typeface="+mn-cs"/>
                        </a:rPr>
                        <a:t>Nortcliff</a:t>
                      </a:r>
                      <a:r>
                        <a:rPr lang="en-GB" sz="1200" kern="1200" dirty="0" smtClean="0">
                          <a:solidFill>
                            <a:srgbClr val="0070C0"/>
                          </a:solidFill>
                          <a:effectLst/>
                          <a:latin typeface="Verdana" panose="020B0604030504040204" pitchFamily="34" charset="0"/>
                          <a:ea typeface="Verdana" panose="020B0604030504040204" pitchFamily="34" charset="0"/>
                          <a:cs typeface="+mn-cs"/>
                        </a:rPr>
                        <a:t>, Dr Leigh Vallance.</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1880280195"/>
                  </a:ext>
                </a:extLst>
              </a:tr>
              <a:tr h="337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13.55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Comfort Break</a:t>
                      </a:r>
                    </a:p>
                  </a:txBody>
                  <a:tcPr/>
                </a:tc>
                <a:tc>
                  <a:txBody>
                    <a:bodyPr/>
                    <a:lstStyle/>
                    <a:p>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2858672614"/>
                  </a:ext>
                </a:extLst>
              </a:tr>
              <a:tr h="554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14.00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smtClean="0">
                          <a:solidFill>
                            <a:srgbClr val="0070C0"/>
                          </a:solidFill>
                          <a:effectLst/>
                          <a:latin typeface="Verdana" panose="020B0604030504040204" pitchFamily="34" charset="0"/>
                          <a:ea typeface="Verdana" panose="020B0604030504040204" pitchFamily="34" charset="0"/>
                          <a:cs typeface="+mn-cs"/>
                        </a:rPr>
                        <a:t>Is the MH system overloaded and how can we be part of the solution?</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tc>
                  <a:txBody>
                    <a:bodyPr/>
                    <a:lstStyle/>
                    <a:p>
                      <a:r>
                        <a:rPr lang="en-GB" sz="1200" kern="1200" dirty="0" smtClean="0">
                          <a:solidFill>
                            <a:srgbClr val="0070C0"/>
                          </a:solidFill>
                          <a:effectLst/>
                          <a:latin typeface="Verdana" panose="020B0604030504040204" pitchFamily="34" charset="0"/>
                          <a:ea typeface="Verdana" panose="020B0604030504040204" pitchFamily="34" charset="0"/>
                          <a:cs typeface="+mn-cs"/>
                        </a:rPr>
                        <a:t>Chair:</a:t>
                      </a:r>
                      <a:r>
                        <a:rPr lang="en-GB" sz="1200" kern="1200" baseline="0" dirty="0" smtClean="0">
                          <a:solidFill>
                            <a:srgbClr val="0070C0"/>
                          </a:solidFill>
                          <a:effectLst/>
                          <a:latin typeface="Verdana" panose="020B0604030504040204" pitchFamily="34" charset="0"/>
                          <a:ea typeface="Verdana" panose="020B0604030504040204" pitchFamily="34" charset="0"/>
                          <a:cs typeface="+mn-cs"/>
                        </a:rPr>
                        <a:t> </a:t>
                      </a:r>
                      <a:r>
                        <a:rPr lang="en-GB" sz="1200" kern="1200" dirty="0" smtClean="0">
                          <a:solidFill>
                            <a:srgbClr val="0070C0"/>
                          </a:solidFill>
                          <a:effectLst/>
                          <a:latin typeface="Verdana" panose="020B0604030504040204" pitchFamily="34" charset="0"/>
                          <a:ea typeface="Verdana" panose="020B0604030504040204" pitchFamily="34" charset="0"/>
                          <a:cs typeface="+mn-cs"/>
                        </a:rPr>
                        <a:t>Simone Spray with </a:t>
                      </a:r>
                      <a:r>
                        <a:rPr lang="en-US" sz="1200" kern="1200" dirty="0" smtClean="0">
                          <a:solidFill>
                            <a:srgbClr val="0070C0"/>
                          </a:solidFill>
                          <a:effectLst/>
                          <a:latin typeface="Verdana" panose="020B0604030504040204" pitchFamily="34" charset="0"/>
                          <a:ea typeface="Verdana" panose="020B0604030504040204" pitchFamily="34" charset="0"/>
                          <a:cs typeface="+mn-cs"/>
                        </a:rPr>
                        <a:t>Dr Iyabo </a:t>
                      </a:r>
                      <a:r>
                        <a:rPr lang="en-GB" sz="1200" b="0" kern="1200" dirty="0" smtClean="0">
                          <a:solidFill>
                            <a:srgbClr val="0070C0"/>
                          </a:solidFill>
                          <a:effectLst/>
                          <a:latin typeface="Verdana" panose="020B0604030504040204" pitchFamily="34" charset="0"/>
                          <a:ea typeface="Verdana" panose="020B0604030504040204" pitchFamily="34" charset="0"/>
                          <a:cs typeface="+mn-cs"/>
                        </a:rPr>
                        <a:t>Fatimilehin,</a:t>
                      </a:r>
                      <a:r>
                        <a:rPr lang="en-GB" sz="1200" b="0" kern="1200" baseline="0" dirty="0" smtClean="0">
                          <a:solidFill>
                            <a:srgbClr val="0070C0"/>
                          </a:solidFill>
                          <a:effectLst/>
                          <a:latin typeface="Verdana" panose="020B0604030504040204" pitchFamily="34" charset="0"/>
                          <a:ea typeface="Verdana" panose="020B0604030504040204" pitchFamily="34" charset="0"/>
                          <a:cs typeface="+mn-cs"/>
                        </a:rPr>
                        <a:t> S</a:t>
                      </a:r>
                      <a:r>
                        <a:rPr lang="en-GB" sz="1200" b="0" kern="1200" dirty="0" smtClean="0">
                          <a:solidFill>
                            <a:srgbClr val="0070C0"/>
                          </a:solidFill>
                          <a:effectLst/>
                          <a:latin typeface="Verdana" panose="020B0604030504040204" pitchFamily="34" charset="0"/>
                          <a:ea typeface="Verdana" panose="020B0604030504040204" pitchFamily="34" charset="0"/>
                          <a:cs typeface="+mn-cs"/>
                        </a:rPr>
                        <a:t>andy </a:t>
                      </a:r>
                      <a:r>
                        <a:rPr lang="en-GB" sz="1200" kern="1200" dirty="0" smtClean="0">
                          <a:solidFill>
                            <a:srgbClr val="0070C0"/>
                          </a:solidFill>
                          <a:effectLst/>
                          <a:latin typeface="Verdana" panose="020B0604030504040204" pitchFamily="34" charset="0"/>
                          <a:ea typeface="Verdana" panose="020B0604030504040204" pitchFamily="34" charset="0"/>
                          <a:cs typeface="+mn-cs"/>
                        </a:rPr>
                        <a:t>Bering, Sam Palmer, Ben Whalley</a:t>
                      </a:r>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3558946916"/>
                  </a:ext>
                </a:extLst>
              </a:tr>
              <a:tr h="741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70C0"/>
                          </a:solidFill>
                          <a:latin typeface="Verdana" panose="020B0604030504040204" pitchFamily="34" charset="0"/>
                          <a:ea typeface="Verdana" panose="020B0604030504040204" pitchFamily="34" charset="0"/>
                        </a:rPr>
                        <a:t>15.00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Thanks, Poetic Summary and What’s Next for The APC?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Edna Robinson, Warren </a:t>
                      </a:r>
                      <a:r>
                        <a:rPr kumimoji="0" lang="en-GB" sz="1200" b="0"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Heppolette</a:t>
                      </a:r>
                      <a:r>
                        <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and Nathan Parker</a:t>
                      </a:r>
                    </a:p>
                    <a:p>
                      <a:endParaRPr kumimoji="0" lang="en-GB" sz="1200" b="0"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2062204432"/>
                  </a:ext>
                </a:extLst>
              </a:tr>
            </a:tbl>
          </a:graphicData>
        </a:graphic>
      </p:graphicFrame>
    </p:spTree>
    <p:extLst>
      <p:ext uri="{BB962C8B-B14F-4D97-AF65-F5344CB8AC3E}">
        <p14:creationId xmlns:p14="http://schemas.microsoft.com/office/powerpoint/2010/main" val="1469979502"/>
      </p:ext>
    </p:extLst>
  </p:cSld>
  <p:clrMapOvr>
    <a:masterClrMapping/>
  </p:clrMapOvr>
  <p:transition spd="slow" advTm="5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fessor Sir Michael Marmot - The Health Foundation"/>
          <p:cNvSpPr>
            <a:spLocks noChangeAspect="1" noChangeArrowheads="1"/>
          </p:cNvSpPr>
          <p:nvPr/>
        </p:nvSpPr>
        <p:spPr bwMode="auto">
          <a:xfrm>
            <a:off x="1383483" y="1005068"/>
            <a:ext cx="2753087" cy="2753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4854589" y="2309041"/>
            <a:ext cx="6680468" cy="4493538"/>
          </a:xfrm>
          <a:prstGeom prst="rect">
            <a:avLst/>
          </a:prstGeom>
          <a:noFill/>
        </p:spPr>
        <p:txBody>
          <a:bodyPr wrap="square" rtlCol="0">
            <a:spAutoFit/>
          </a:bodyPr>
          <a:lstStyle/>
          <a:p>
            <a:r>
              <a:rPr lang="en-GB" sz="2200" dirty="0" smtClean="0">
                <a:solidFill>
                  <a:schemeClr val="accent1">
                    <a:lumMod val="75000"/>
                  </a:schemeClr>
                </a:solidFill>
                <a:latin typeface="Verdana" panose="020B0604030504040204" pitchFamily="34" charset="0"/>
                <a:ea typeface="Verdana" panose="020B0604030504040204" pitchFamily="34" charset="0"/>
              </a:rPr>
              <a:t>“</a:t>
            </a:r>
            <a:r>
              <a:rPr lang="en-GB" sz="2200" dirty="0">
                <a:solidFill>
                  <a:schemeClr val="accent1">
                    <a:lumMod val="75000"/>
                  </a:schemeClr>
                </a:solidFill>
                <a:latin typeface="Verdana" panose="020B0604030504040204" pitchFamily="34" charset="0"/>
                <a:ea typeface="Verdana" panose="020B0604030504040204" pitchFamily="34" charset="0"/>
              </a:rPr>
              <a:t>There are many successful social enterprises already making a difference here in our city-region, and we want to support them to deliver the best possible outcomes for our communities. It’s great to see this new Alternative Provider </a:t>
            </a:r>
            <a:r>
              <a:rPr lang="en-GB" sz="2200" dirty="0" smtClean="0">
                <a:solidFill>
                  <a:schemeClr val="accent1">
                    <a:lumMod val="75000"/>
                  </a:schemeClr>
                </a:solidFill>
                <a:latin typeface="Verdana" panose="020B0604030504040204" pitchFamily="34" charset="0"/>
                <a:ea typeface="Verdana" panose="020B0604030504040204" pitchFamily="34" charset="0"/>
              </a:rPr>
              <a:t>Collaborative </a:t>
            </a:r>
            <a:r>
              <a:rPr lang="en-GB" sz="2200" dirty="0">
                <a:solidFill>
                  <a:schemeClr val="accent1">
                    <a:lumMod val="75000"/>
                  </a:schemeClr>
                </a:solidFill>
                <a:latin typeface="Verdana" panose="020B0604030504040204" pitchFamily="34" charset="0"/>
                <a:ea typeface="Verdana" panose="020B0604030504040204" pitchFamily="34" charset="0"/>
              </a:rPr>
              <a:t>galvanising a collective, coherent platform to work within the wider health and social care system and tackle health inequalities in Greater Manchester</a:t>
            </a:r>
            <a:r>
              <a:rPr lang="en-GB" sz="2200" dirty="0" smtClean="0">
                <a:solidFill>
                  <a:schemeClr val="accent1">
                    <a:lumMod val="75000"/>
                  </a:schemeClr>
                </a:solidFill>
                <a:latin typeface="Verdana" panose="020B0604030504040204" pitchFamily="34" charset="0"/>
                <a:ea typeface="Verdana" panose="020B0604030504040204" pitchFamily="34" charset="0"/>
              </a:rPr>
              <a:t>.”</a:t>
            </a:r>
          </a:p>
          <a:p>
            <a:r>
              <a:rPr lang="en-GB" sz="2200" b="1" dirty="0">
                <a:solidFill>
                  <a:schemeClr val="accent1">
                    <a:lumMod val="75000"/>
                  </a:schemeClr>
                </a:solidFill>
                <a:latin typeface="Verdana" panose="020B0604030504040204" pitchFamily="34" charset="0"/>
                <a:ea typeface="Verdana" panose="020B0604030504040204" pitchFamily="34" charset="0"/>
              </a:rPr>
              <a:t>Mayor of Greater Manchester, Andy </a:t>
            </a:r>
            <a:r>
              <a:rPr lang="en-GB" sz="2200" b="1" dirty="0" smtClean="0">
                <a:solidFill>
                  <a:schemeClr val="accent1">
                    <a:lumMod val="75000"/>
                  </a:schemeClr>
                </a:solidFill>
                <a:latin typeface="Verdana" panose="020B0604030504040204" pitchFamily="34" charset="0"/>
                <a:ea typeface="Verdana" panose="020B0604030504040204" pitchFamily="34" charset="0"/>
              </a:rPr>
              <a:t>Burnham.</a:t>
            </a:r>
            <a:endParaRPr lang="en-GB" sz="2200" b="1" dirty="0">
              <a:solidFill>
                <a:schemeClr val="accent1">
                  <a:lumMod val="75000"/>
                </a:schemeClr>
              </a:solidFill>
              <a:latin typeface="Verdana" panose="020B0604030504040204" pitchFamily="34" charset="0"/>
              <a:ea typeface="Verdana" panose="020B0604030504040204" pitchFamily="34" charset="0"/>
            </a:endParaRPr>
          </a:p>
          <a:p>
            <a:endParaRPr lang="en-GB" sz="2200" dirty="0">
              <a:solidFill>
                <a:schemeClr val="accent1">
                  <a:lumMod val="75000"/>
                </a:schemeClr>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2"/>
          <a:stretch>
            <a:fillRect/>
          </a:stretch>
        </p:blipFill>
        <p:spPr>
          <a:xfrm>
            <a:off x="1024473" y="1678320"/>
            <a:ext cx="3471106" cy="3915276"/>
          </a:xfrm>
          <a:prstGeom prst="rect">
            <a:avLst/>
          </a:prstGeom>
        </p:spPr>
      </p:pic>
      <p:pic>
        <p:nvPicPr>
          <p:cNvPr id="6" name="Picture 3" descr="Alternative-Provider-Collaborative-logo-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742" y="164815"/>
            <a:ext cx="6965295" cy="18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635920"/>
      </p:ext>
    </p:extLst>
  </p:cSld>
  <p:clrMapOvr>
    <a:masterClrMapping/>
  </p:clrMapOvr>
  <p:transition spd="slow" advTm="5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7915" y="681057"/>
            <a:ext cx="672448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a:t>
            </a:r>
            <a:r>
              <a:rPr kumimoji="0" lang="en-GB" sz="36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LUNCHTIME ACTIVITIES</a:t>
            </a:r>
            <a:endParaRPr kumimoji="0" lang="en-GB" sz="3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967707424"/>
              </p:ext>
            </p:extLst>
          </p:nvPr>
        </p:nvGraphicFramePr>
        <p:xfrm>
          <a:off x="347514" y="1820709"/>
          <a:ext cx="11353128" cy="4582985"/>
        </p:xfrm>
        <a:graphic>
          <a:graphicData uri="http://schemas.openxmlformats.org/drawingml/2006/table">
            <a:tbl>
              <a:tblPr firstRow="1" bandRow="1">
                <a:tableStyleId>{5C22544A-7EE6-4342-B048-85BDC9FD1C3A}</a:tableStyleId>
              </a:tblPr>
              <a:tblGrid>
                <a:gridCol w="2727017">
                  <a:extLst>
                    <a:ext uri="{9D8B030D-6E8A-4147-A177-3AD203B41FA5}">
                      <a16:colId xmlns:a16="http://schemas.microsoft.com/office/drawing/2014/main" val="3051433398"/>
                    </a:ext>
                  </a:extLst>
                </a:gridCol>
                <a:gridCol w="8626111">
                  <a:extLst>
                    <a:ext uri="{9D8B030D-6E8A-4147-A177-3AD203B41FA5}">
                      <a16:colId xmlns:a16="http://schemas.microsoft.com/office/drawing/2014/main" val="1507156848"/>
                    </a:ext>
                  </a:extLst>
                </a:gridCol>
              </a:tblGrid>
              <a:tr h="652267">
                <a:tc>
                  <a:txBody>
                    <a:bodyPr/>
                    <a:lstStyle/>
                    <a:p>
                      <a:pPr algn="ctr"/>
                      <a:r>
                        <a:rPr lang="en-GB" sz="2000" dirty="0" smtClean="0">
                          <a:latin typeface="Verdana" panose="020B0604030504040204" pitchFamily="34" charset="0"/>
                          <a:ea typeface="Verdana" panose="020B0604030504040204" pitchFamily="34" charset="0"/>
                        </a:rPr>
                        <a:t>Room</a:t>
                      </a:r>
                      <a:endParaRPr lang="en-GB" sz="2000" dirty="0">
                        <a:latin typeface="Verdana" panose="020B0604030504040204" pitchFamily="34" charset="0"/>
                        <a:ea typeface="Verdana" panose="020B0604030504040204" pitchFamily="34" charset="0"/>
                      </a:endParaRPr>
                    </a:p>
                  </a:txBody>
                  <a:tcPr/>
                </a:tc>
                <a:tc>
                  <a:txBody>
                    <a:bodyPr/>
                    <a:lstStyle/>
                    <a:p>
                      <a:pPr algn="ctr"/>
                      <a:r>
                        <a:rPr lang="en-GB" sz="2000" dirty="0" smtClean="0">
                          <a:latin typeface="Verdana" panose="020B0604030504040204" pitchFamily="34" charset="0"/>
                          <a:ea typeface="Verdana" panose="020B0604030504040204" pitchFamily="34" charset="0"/>
                        </a:rPr>
                        <a:t>Activity</a:t>
                      </a:r>
                      <a:endParaRPr lang="en-GB" sz="2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141876181"/>
                  </a:ext>
                </a:extLst>
              </a:tr>
              <a:tr h="638878">
                <a:tc>
                  <a:txBody>
                    <a:bodyPr/>
                    <a:lstStyle/>
                    <a:p>
                      <a:r>
                        <a:rPr lang="en-GB" b="1" dirty="0" smtClean="0">
                          <a:solidFill>
                            <a:srgbClr val="0070C0"/>
                          </a:solidFill>
                          <a:latin typeface="Verdana" panose="020B0604030504040204" pitchFamily="34" charset="0"/>
                          <a:ea typeface="Verdana" panose="020B0604030504040204" pitchFamily="34" charset="0"/>
                        </a:rPr>
                        <a:t>The</a:t>
                      </a:r>
                      <a:r>
                        <a:rPr lang="en-GB" b="1" baseline="0" dirty="0" smtClean="0">
                          <a:solidFill>
                            <a:srgbClr val="0070C0"/>
                          </a:solidFill>
                          <a:latin typeface="Verdana" panose="020B0604030504040204" pitchFamily="34" charset="0"/>
                          <a:ea typeface="Verdana" panose="020B0604030504040204" pitchFamily="34" charset="0"/>
                        </a:rPr>
                        <a:t> Main Hall</a:t>
                      </a:r>
                      <a:endParaRPr lang="en-GB" b="1" dirty="0">
                        <a:solidFill>
                          <a:srgbClr val="0070C0"/>
                        </a:solidFill>
                        <a:latin typeface="Verdana" panose="020B0604030504040204" pitchFamily="34" charset="0"/>
                        <a:ea typeface="Verdana" panose="020B060403050404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mn-cs"/>
                        </a:rPr>
                        <a:t>TABLE 1</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 Mapping GM with Franky Procter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mn-cs"/>
                        </a:rPr>
                        <a:t>TABLE 3</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 Art exhibition and Continuous Line Drawing Workshop with CAHN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mn-cs"/>
                        </a:rPr>
                        <a:t>TABLE 5</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 Free VCSE Data Maturity Assessments courtesy of 10GM and Data Orchard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200" dirty="0" smtClean="0">
                          <a:solidFill>
                            <a:srgbClr val="002060"/>
                          </a:solidFill>
                          <a:effectLst/>
                          <a:latin typeface="Verdana" panose="020B0604030504040204" pitchFamily="34" charset="0"/>
                          <a:ea typeface="Verdana" panose="020B0604030504040204" pitchFamily="34" charset="0"/>
                          <a:cs typeface="+mn-cs"/>
                        </a:rPr>
                        <a:t>TABLE 9</a:t>
                      </a:r>
                      <a:r>
                        <a:rPr lang="en-GB" sz="1800" b="1" kern="1200" baseline="0" dirty="0" smtClean="0">
                          <a:solidFill>
                            <a:srgbClr val="0070C0"/>
                          </a:solidFill>
                          <a:effectLst/>
                          <a:latin typeface="Verdana" panose="020B0604030504040204" pitchFamily="34" charset="0"/>
                          <a:ea typeface="Verdana" panose="020B0604030504040204" pitchFamily="34" charset="0"/>
                          <a:cs typeface="+mn-cs"/>
                        </a:rPr>
                        <a:t> - </a:t>
                      </a:r>
                      <a:r>
                        <a:rPr lang="en-GB" sz="1800" b="1" kern="1200" dirty="0" smtClean="0">
                          <a:solidFill>
                            <a:srgbClr val="0070C0"/>
                          </a:solidFill>
                          <a:effectLst/>
                          <a:latin typeface="Verdana" panose="020B0604030504040204" pitchFamily="34" charset="0"/>
                          <a:ea typeface="Verdana" panose="020B0604030504040204" pitchFamily="34" charset="0"/>
                          <a:cs typeface="+mn-cs"/>
                        </a:rPr>
                        <a:t>Trafford’s Neighbourhood Model – Working with Communities</a:t>
                      </a:r>
                      <a:endParaRPr lang="en-GB" dirty="0" smtClean="0">
                        <a:solidFill>
                          <a:srgbClr val="0070C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351795340"/>
                  </a:ext>
                </a:extLst>
              </a:tr>
              <a:tr h="63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The </a:t>
                      </a:r>
                      <a:r>
                        <a:rPr kumimoji="0" lang="en-GB" sz="1800" b="1"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Rylands</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Room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Free Health Checks from GM Feds</a:t>
                      </a:r>
                    </a:p>
                  </a:txBody>
                  <a:tcPr/>
                </a:tc>
                <a:extLst>
                  <a:ext uri="{0D108BD9-81ED-4DB2-BD59-A6C34878D82A}">
                    <a16:rowId xmlns:a16="http://schemas.microsoft.com/office/drawing/2014/main" val="4291745363"/>
                  </a:ext>
                </a:extLst>
              </a:tr>
              <a:tr h="63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The Foyer</a:t>
                      </a:r>
                      <a:endParaRPr lang="en-GB" dirty="0"/>
                    </a:p>
                  </a:txBody>
                  <a:tcPr/>
                </a:tc>
                <a:tc>
                  <a:txBody>
                    <a:bodyPr/>
                    <a:lstStyle/>
                    <a:p>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Vegetarian ‘Grab and Go’ packed lunches</a:t>
                      </a:r>
                      <a:endParaRPr lang="en-GB" dirty="0"/>
                    </a:p>
                  </a:txBody>
                  <a:tcPr/>
                </a:tc>
                <a:extLst>
                  <a:ext uri="{0D108BD9-81ED-4DB2-BD59-A6C34878D82A}">
                    <a16:rowId xmlns:a16="http://schemas.microsoft.com/office/drawing/2014/main" val="2487851809"/>
                  </a:ext>
                </a:extLst>
              </a:tr>
              <a:tr h="63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The </a:t>
                      </a:r>
                      <a:r>
                        <a:rPr kumimoji="0" lang="en-GB" sz="1800" b="1" i="0" u="none" strike="noStrike" kern="1200" cap="none" spc="0" normalizeH="0" baseline="0" noProof="0" dirty="0" err="1" smtClean="0">
                          <a:ln>
                            <a:noFill/>
                          </a:ln>
                          <a:solidFill>
                            <a:srgbClr val="0070C0"/>
                          </a:solidFill>
                          <a:effectLst/>
                          <a:uLnTx/>
                          <a:uFillTx/>
                          <a:latin typeface="Verdana" panose="020B0604030504040204" pitchFamily="34" charset="0"/>
                          <a:ea typeface="Verdana" panose="020B0604030504040204" pitchFamily="34" charset="0"/>
                          <a:cs typeface="+mn-cs"/>
                        </a:rPr>
                        <a:t>Underhall</a:t>
                      </a: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 	</a:t>
                      </a:r>
                      <a:endParaRPr lang="en-GB" b="1" dirty="0" smtClean="0">
                        <a:solidFill>
                          <a:srgbClr val="0070C0"/>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mn-cs"/>
                        </a:rPr>
                        <a:t>Meet the APC Providers!</a:t>
                      </a:r>
                    </a:p>
                    <a:p>
                      <a:endParaRPr lang="en-GB" dirty="0"/>
                    </a:p>
                  </a:txBody>
                  <a:tcPr/>
                </a:tc>
                <a:extLst>
                  <a:ext uri="{0D108BD9-81ED-4DB2-BD59-A6C34878D82A}">
                    <a16:rowId xmlns:a16="http://schemas.microsoft.com/office/drawing/2014/main" val="2884091023"/>
                  </a:ext>
                </a:extLst>
              </a:tr>
            </a:tbl>
          </a:graphicData>
        </a:graphic>
      </p:graphicFrame>
      <p:pic>
        <p:nvPicPr>
          <p:cNvPr id="5" name="Picture 3" descr="Alternative-Provider-Collaborative-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514" y="349418"/>
            <a:ext cx="4117035" cy="10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150032"/>
      </p:ext>
    </p:extLst>
  </p:cSld>
  <p:clrMapOvr>
    <a:masterClrMapping/>
  </p:clrMapOvr>
  <p:transition spd="slow" advTm="5000">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b62250a-9452-4881-83df-ac658343f10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4A879AC0FE9948A7FDB5839989DDDE" ma:contentTypeVersion="18" ma:contentTypeDescription="Create a new document." ma:contentTypeScope="" ma:versionID="9e53df7a5efdeb42026fb0d2df21a1d6">
  <xsd:schema xmlns:xsd="http://www.w3.org/2001/XMLSchema" xmlns:xs="http://www.w3.org/2001/XMLSchema" xmlns:p="http://schemas.microsoft.com/office/2006/metadata/properties" xmlns:ns3="db62250a-9452-4881-83df-ac658343f10b" xmlns:ns4="a3465e38-e8e8-4594-9cfa-0dddf30642a1" targetNamespace="http://schemas.microsoft.com/office/2006/metadata/properties" ma:root="true" ma:fieldsID="a6a6ada6cb6d3fbcd17f0fb78270bddb" ns3:_="" ns4:_="">
    <xsd:import namespace="db62250a-9452-4881-83df-ac658343f10b"/>
    <xsd:import namespace="a3465e38-e8e8-4594-9cfa-0dddf30642a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2250a-9452-4881-83df-ac658343f1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465e38-e8e8-4594-9cfa-0dddf30642a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194030-D08B-466A-90E3-F423849F0F68}">
  <ds:schemaRefs>
    <ds:schemaRef ds:uri="http://schemas.microsoft.com/sharepoint/v3/contenttype/forms"/>
  </ds:schemaRefs>
</ds:datastoreItem>
</file>

<file path=customXml/itemProps2.xml><?xml version="1.0" encoding="utf-8"?>
<ds:datastoreItem xmlns:ds="http://schemas.openxmlformats.org/officeDocument/2006/customXml" ds:itemID="{A98CEFFB-157B-40C9-A331-09C78A9A0CEA}">
  <ds:schemaRefs>
    <ds:schemaRef ds:uri="http://purl.org/dc/elements/1.1/"/>
    <ds:schemaRef ds:uri="http://purl.org/dc/dcmitype/"/>
    <ds:schemaRef ds:uri="a3465e38-e8e8-4594-9cfa-0dddf30642a1"/>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db62250a-9452-4881-83df-ac658343f10b"/>
    <ds:schemaRef ds:uri="http://www.w3.org/XML/1998/namespace"/>
  </ds:schemaRefs>
</ds:datastoreItem>
</file>

<file path=customXml/itemProps3.xml><?xml version="1.0" encoding="utf-8"?>
<ds:datastoreItem xmlns:ds="http://schemas.openxmlformats.org/officeDocument/2006/customXml" ds:itemID="{9BDC334E-EE2C-4755-A1FB-6719319707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62250a-9452-4881-83df-ac658343f10b"/>
    <ds:schemaRef ds:uri="a3465e38-e8e8-4594-9cfa-0dddf30642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22313</TotalTime>
  <Words>2614</Words>
  <Application>Microsoft Office PowerPoint</Application>
  <PresentationFormat>Widescreen</PresentationFormat>
  <Paragraphs>329</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Courier New</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Franky Procter</dc:creator>
  <cp:lastModifiedBy>Franky Procter</cp:lastModifiedBy>
  <cp:revision>82</cp:revision>
  <dcterms:created xsi:type="dcterms:W3CDTF">2022-06-22T09:07:43Z</dcterms:created>
  <dcterms:modified xsi:type="dcterms:W3CDTF">2025-10-24T14:26:30Z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0x010100444A879AC0FE9948A7FDB5839989DDDE</vt:lpwstr>
  </property>
</Properties>
</file>