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2" r:id="rId5"/>
    <p:sldId id="309" r:id="rId6"/>
    <p:sldId id="311" r:id="rId7"/>
    <p:sldId id="258" r:id="rId8"/>
    <p:sldId id="285" r:id="rId9"/>
    <p:sldId id="261" r:id="rId10"/>
    <p:sldId id="310" r:id="rId11"/>
    <p:sldId id="286" r:id="rId12"/>
    <p:sldId id="320" r:id="rId13"/>
    <p:sldId id="269" r:id="rId14"/>
    <p:sldId id="273" r:id="rId15"/>
    <p:sldId id="266" r:id="rId16"/>
    <p:sldId id="317" r:id="rId17"/>
    <p:sldId id="314" r:id="rId18"/>
    <p:sldId id="275" r:id="rId19"/>
    <p:sldId id="312" r:id="rId20"/>
    <p:sldId id="318" r:id="rId21"/>
    <p:sldId id="313" r:id="rId22"/>
    <p:sldId id="316" r:id="rId23"/>
    <p:sldId id="274" r:id="rId24"/>
    <p:sldId id="319"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4EED1-CFCB-4363-B18B-756055E195DA}"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E3A3A-BE07-47C4-8F66-BF1E6F1FAB5B}" type="slidenum">
              <a:rPr lang="en-GB" smtClean="0"/>
              <a:t>‹#›</a:t>
            </a:fld>
            <a:endParaRPr lang="en-GB"/>
          </a:p>
        </p:txBody>
      </p:sp>
    </p:spTree>
    <p:extLst>
      <p:ext uri="{BB962C8B-B14F-4D97-AF65-F5344CB8AC3E}">
        <p14:creationId xmlns:p14="http://schemas.microsoft.com/office/powerpoint/2010/main" val="113471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cseleadershipgm.org.uk/wp-content/uploads/GM-VCSE-Accord-2021-2026-FINAL-signed-October-2021-for-publication.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vcseleadershipgm.org.uk/" TargetMode="External"/><Relationship Id="rId5" Type="http://schemas.openxmlformats.org/officeDocument/2006/relationships/hyperlink" Target="https://www.gmhsc.org.uk/" TargetMode="External"/><Relationship Id="rId4" Type="http://schemas.openxmlformats.org/officeDocument/2006/relationships/hyperlink" Target="https://www.greatermanchester-ca.gov.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APF has emerged following the signing of the </a:t>
            </a:r>
            <a:r>
              <a:rPr lang="en-US" sz="1200" b="0" i="0" u="sng" kern="1200" dirty="0" smtClean="0">
                <a:solidFill>
                  <a:schemeClr val="tx1"/>
                </a:solidFill>
                <a:effectLst/>
                <a:latin typeface="+mn-lt"/>
                <a:ea typeface="+mn-ea"/>
                <a:cs typeface="+mn-cs"/>
                <a:hlinkClick r:id="rId3"/>
              </a:rPr>
              <a:t>GM VCSE Accord Agreement</a:t>
            </a:r>
            <a:r>
              <a:rPr lang="en-US" sz="1200" b="0" i="0" kern="1200" dirty="0" smtClean="0">
                <a:solidFill>
                  <a:schemeClr val="tx1"/>
                </a:solidFill>
                <a:effectLst/>
                <a:latin typeface="+mn-lt"/>
                <a:ea typeface="+mn-ea"/>
                <a:cs typeface="+mn-cs"/>
              </a:rPr>
              <a:t> in September 2021. The agreement is a three-way collaboration agreement between the </a:t>
            </a:r>
            <a:r>
              <a:rPr lang="en-US" sz="1200" b="0" i="0" u="sng" kern="1200" dirty="0" smtClean="0">
                <a:solidFill>
                  <a:schemeClr val="tx1"/>
                </a:solidFill>
                <a:effectLst/>
                <a:latin typeface="+mn-lt"/>
                <a:ea typeface="+mn-ea"/>
                <a:cs typeface="+mn-cs"/>
                <a:hlinkClick r:id="rId4"/>
              </a:rPr>
              <a:t>Greater Manchester Combined Authority</a:t>
            </a:r>
            <a:r>
              <a:rPr lang="en-US" sz="1200" b="0" i="0" kern="1200" dirty="0" smtClean="0">
                <a:solidFill>
                  <a:schemeClr val="tx1"/>
                </a:solidFill>
                <a:effectLst/>
                <a:latin typeface="+mn-lt"/>
                <a:ea typeface="+mn-ea"/>
                <a:cs typeface="+mn-cs"/>
              </a:rPr>
              <a:t>, the </a:t>
            </a:r>
            <a:r>
              <a:rPr lang="en-US" sz="1200" b="0" i="0" u="sng" kern="1200" dirty="0" smtClean="0">
                <a:solidFill>
                  <a:schemeClr val="tx1"/>
                </a:solidFill>
                <a:effectLst/>
                <a:latin typeface="+mn-lt"/>
                <a:ea typeface="+mn-ea"/>
                <a:cs typeface="+mn-cs"/>
                <a:hlinkClick r:id="rId5"/>
              </a:rPr>
              <a:t>Greater Manchester Health and Social Care Partnership</a:t>
            </a:r>
            <a:r>
              <a:rPr lang="en-US" sz="1200" b="0" i="0" kern="1200" dirty="0" smtClean="0">
                <a:solidFill>
                  <a:schemeClr val="tx1"/>
                </a:solidFill>
                <a:effectLst/>
                <a:latin typeface="+mn-lt"/>
                <a:ea typeface="+mn-ea"/>
                <a:cs typeface="+mn-cs"/>
              </a:rPr>
              <a:t> and the GM Voluntary, Community and Social Enterprise (VCSE) Sector represented by the </a:t>
            </a:r>
            <a:r>
              <a:rPr lang="en-US" sz="1200" b="0" i="0" u="sng" kern="1200" dirty="0" smtClean="0">
                <a:solidFill>
                  <a:schemeClr val="tx1"/>
                </a:solidFill>
                <a:effectLst/>
                <a:latin typeface="+mn-lt"/>
                <a:ea typeface="+mn-ea"/>
                <a:cs typeface="+mn-cs"/>
                <a:hlinkClick r:id="rId6"/>
              </a:rPr>
              <a:t>GM VCSE Leadership Group</a:t>
            </a:r>
            <a:r>
              <a:rPr lang="en-US" sz="1200" b="0" i="0" kern="1200" dirty="0" smtClean="0">
                <a:solidFill>
                  <a:schemeClr val="tx1"/>
                </a:solidFill>
                <a:effectLst/>
                <a:latin typeface="+mn-lt"/>
                <a:ea typeface="+mn-ea"/>
                <a:cs typeface="+mn-cs"/>
              </a:rPr>
              <a:t>. The Accord will act as a framework for collaboration involving VCSE leaders and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in the delivery of the Greater Manchester Strategy, including the development of the strategic plan of the new GM Integrated Care System.</a:t>
            </a:r>
            <a:endParaRPr lang="en-GB" dirty="0"/>
          </a:p>
        </p:txBody>
      </p:sp>
      <p:sp>
        <p:nvSpPr>
          <p:cNvPr id="4" name="Slide Number Placeholder 3"/>
          <p:cNvSpPr>
            <a:spLocks noGrp="1"/>
          </p:cNvSpPr>
          <p:nvPr>
            <p:ph type="sldNum" sz="quarter" idx="10"/>
          </p:nvPr>
        </p:nvSpPr>
        <p:spPr/>
        <p:txBody>
          <a:bodyPr/>
          <a:lstStyle/>
          <a:p>
            <a:fld id="{2775682E-81D8-491A-B21B-B7567B6DC060}" type="slidenum">
              <a:rPr lang="en-GB" smtClean="0"/>
              <a:t>5</a:t>
            </a:fld>
            <a:endParaRPr lang="en-GB"/>
          </a:p>
        </p:txBody>
      </p:sp>
    </p:spTree>
    <p:extLst>
      <p:ext uri="{BB962C8B-B14F-4D97-AF65-F5344CB8AC3E}">
        <p14:creationId xmlns:p14="http://schemas.microsoft.com/office/powerpoint/2010/main" val="163760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Collaboration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Encouraging mutual collaboration can help foster a rewarding and mutually respectful relationship between members. This will help deliver and achieve the overall goals of The APF. </a:t>
            </a:r>
          </a:p>
          <a:p>
            <a:pPr lvl="0"/>
            <a:r>
              <a:rPr lang="en-GB" sz="1200" kern="1200" dirty="0" smtClean="0">
                <a:solidFill>
                  <a:schemeClr val="tx1"/>
                </a:solidFill>
                <a:effectLst/>
                <a:latin typeface="+mn-lt"/>
                <a:ea typeface="+mn-ea"/>
                <a:cs typeface="+mn-cs"/>
              </a:rPr>
              <a:t>We will create an environment where we can share insight and knowledge and co-produce ideas that support people and communities to get to where they want to be</a:t>
            </a:r>
            <a:r>
              <a:rPr lang="en-US" sz="1200" kern="1200" dirty="0" smtClean="0">
                <a:solidFill>
                  <a:schemeClr val="tx1"/>
                </a:solidFill>
                <a:effectLst/>
                <a:latin typeface="+mn-lt"/>
                <a:ea typeface="+mn-ea"/>
                <a:cs typeface="+mn-cs"/>
              </a:rPr>
              <a:t>, sharing intellectual property risk free with an open source approach</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will work together on projects cooperatively </a:t>
            </a:r>
          </a:p>
          <a:p>
            <a:pPr lvl="0"/>
            <a:r>
              <a:rPr lang="en-GB" sz="1200" kern="1200" dirty="0" smtClean="0">
                <a:solidFill>
                  <a:schemeClr val="tx1"/>
                </a:solidFill>
                <a:effectLst/>
                <a:latin typeface="+mn-lt"/>
                <a:ea typeface="+mn-ea"/>
                <a:cs typeface="+mn-cs"/>
              </a:rPr>
              <a:t>Build trust, alignment and accountability </a:t>
            </a:r>
          </a:p>
          <a:p>
            <a:pPr lvl="0"/>
            <a:r>
              <a:rPr lang="en-GB" sz="1200" kern="1200" dirty="0" smtClean="0">
                <a:solidFill>
                  <a:schemeClr val="tx1"/>
                </a:solidFill>
                <a:effectLst/>
                <a:latin typeface="+mn-lt"/>
                <a:ea typeface="+mn-ea"/>
                <a:cs typeface="+mn-cs"/>
              </a:rPr>
              <a:t>Be inclusive, sharing and connected</a:t>
            </a:r>
          </a:p>
          <a:p>
            <a:pPr lvl="0"/>
            <a:r>
              <a:rPr lang="en-GB" sz="1200" kern="1200" dirty="0" smtClean="0">
                <a:solidFill>
                  <a:schemeClr val="tx1"/>
                </a:solidFill>
                <a:effectLst/>
                <a:latin typeface="+mn-lt"/>
                <a:ea typeface="+mn-ea"/>
                <a:cs typeface="+mn-cs"/>
              </a:rPr>
              <a:t>Navigate change collectively </a:t>
            </a:r>
          </a:p>
          <a:p>
            <a:r>
              <a:rPr lang="en-GB" sz="1200" b="1" kern="1200" dirty="0" smtClean="0">
                <a:solidFill>
                  <a:schemeClr val="tx1"/>
                </a:solidFill>
                <a:effectLst/>
                <a:latin typeface="+mn-lt"/>
                <a:ea typeface="+mn-ea"/>
                <a:cs typeface="+mn-cs"/>
              </a:rPr>
              <a:t>Creativity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encourage diversity of thought and lived experience in our service development. </a:t>
            </a:r>
          </a:p>
          <a:p>
            <a:pPr lvl="0"/>
            <a:r>
              <a:rPr lang="en-US" sz="1200" kern="1200" dirty="0" smtClean="0">
                <a:solidFill>
                  <a:schemeClr val="tx1"/>
                </a:solidFill>
                <a:effectLst/>
                <a:latin typeface="+mn-lt"/>
                <a:ea typeface="+mn-ea"/>
                <a:cs typeface="+mn-cs"/>
              </a:rPr>
              <a:t>We will be a think tank and offer commentary on policy, innovation, testing, prototyping, myth busting, etc.</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offer innovation and alternatives with provider solutions to insoluble issues within health and social care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Be thought leaders</a:t>
            </a:r>
          </a:p>
          <a:p>
            <a:r>
              <a:rPr lang="en-GB" sz="1200" b="1" kern="1200" dirty="0" smtClean="0">
                <a:solidFill>
                  <a:schemeClr val="tx1"/>
                </a:solidFill>
                <a:effectLst/>
                <a:latin typeface="+mn-lt"/>
                <a:ea typeface="+mn-ea"/>
                <a:cs typeface="+mn-cs"/>
              </a:rPr>
              <a:t>Influence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speak up with a shared voice and use our collective bargaining power</a:t>
            </a:r>
          </a:p>
          <a:p>
            <a:pPr lvl="0"/>
            <a:r>
              <a:rPr lang="en-GB" sz="1200" kern="1200" dirty="0" smtClean="0">
                <a:solidFill>
                  <a:schemeClr val="tx1"/>
                </a:solidFill>
                <a:effectLst/>
                <a:latin typeface="+mn-lt"/>
                <a:ea typeface="+mn-ea"/>
                <a:cs typeface="+mn-cs"/>
              </a:rPr>
              <a:t>Lobby and be a locus of influence on a local and national platform</a:t>
            </a:r>
          </a:p>
          <a:p>
            <a:pPr lvl="0"/>
            <a:r>
              <a:rPr lang="en-GB" sz="1200" kern="1200" dirty="0" smtClean="0">
                <a:solidFill>
                  <a:schemeClr val="tx1"/>
                </a:solidFill>
                <a:effectLst/>
                <a:latin typeface="+mn-lt"/>
                <a:ea typeface="+mn-ea"/>
                <a:cs typeface="+mn-cs"/>
              </a:rPr>
              <a:t>Use and expand our links to wider system and other bodies to ensure representation across the new ICB/ICS structure in GM. </a:t>
            </a:r>
          </a:p>
          <a:p>
            <a:pPr lvl="0"/>
            <a:r>
              <a:rPr lang="en-US" sz="1200" kern="1200" dirty="0" smtClean="0">
                <a:solidFill>
                  <a:schemeClr val="tx1"/>
                </a:solidFill>
                <a:effectLst/>
                <a:latin typeface="+mn-lt"/>
                <a:ea typeface="+mn-ea"/>
                <a:cs typeface="+mn-cs"/>
              </a:rPr>
              <a:t>Be an exemplar of best practice.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Courage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collectively bolster members to be courageous and tenacious when challenging the healthcare status quo in GM</a:t>
            </a:r>
          </a:p>
          <a:p>
            <a:pPr lvl="0"/>
            <a:r>
              <a:rPr lang="en-US" sz="1200" kern="1200" dirty="0" smtClean="0">
                <a:solidFill>
                  <a:schemeClr val="tx1"/>
                </a:solidFill>
                <a:effectLst/>
                <a:latin typeface="+mn-lt"/>
                <a:ea typeface="+mn-ea"/>
                <a:cs typeface="+mn-cs"/>
              </a:rPr>
              <a:t>Increase market share for the VCSE sector with a clear offer to the wider ecosystem.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fleet of foot, dynamic, nimble, lean, agile and with no red tape,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challenging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Call out unwarranted variation in health outcomes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Showcase innovation in terms of access and delivery.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aspirational towards smaller </a:t>
            </a:r>
            <a:r>
              <a:rPr lang="en-US" sz="1200" kern="1200" dirty="0" err="1" smtClean="0">
                <a:solidFill>
                  <a:schemeClr val="tx1"/>
                </a:solidFill>
                <a:effectLst/>
                <a:latin typeface="+mn-lt"/>
                <a:ea typeface="+mn-ea"/>
                <a:cs typeface="+mn-cs"/>
              </a:rPr>
              <a:t>organisations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Be proactive in grasping opportunity</a:t>
            </a:r>
          </a:p>
          <a:p>
            <a:r>
              <a:rPr lang="en-GB" sz="1200" b="1" kern="1200" dirty="0" smtClean="0">
                <a:solidFill>
                  <a:schemeClr val="tx1"/>
                </a:solidFill>
                <a:effectLst/>
                <a:latin typeface="+mn-lt"/>
                <a:ea typeface="+mn-ea"/>
                <a:cs typeface="+mn-cs"/>
              </a:rPr>
              <a:t>Sustainable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work towards a buoyant and resilient VCSE sector in GM</a:t>
            </a:r>
          </a:p>
          <a:p>
            <a:pPr lvl="0"/>
            <a:r>
              <a:rPr lang="en-GB" sz="1200" kern="1200" dirty="0" smtClean="0">
                <a:solidFill>
                  <a:schemeClr val="tx1"/>
                </a:solidFill>
                <a:effectLst/>
                <a:latin typeface="+mn-lt"/>
                <a:ea typeface="+mn-ea"/>
                <a:cs typeface="+mn-cs"/>
              </a:rPr>
              <a:t>Invest &amp; develop – partner through sub-contracting with smaller organisations</a:t>
            </a:r>
          </a:p>
          <a:p>
            <a:pPr lvl="0"/>
            <a:r>
              <a:rPr lang="en-GB" sz="1200" kern="1200" dirty="0" smtClean="0">
                <a:solidFill>
                  <a:schemeClr val="tx1"/>
                </a:solidFill>
                <a:effectLst/>
                <a:latin typeface="+mn-lt"/>
                <a:ea typeface="+mn-ea"/>
                <a:cs typeface="+mn-cs"/>
              </a:rPr>
              <a:t>Support the sustainability and effectiveness of peers and organisations in APF?</a:t>
            </a:r>
          </a:p>
          <a:p>
            <a:pPr lvl="0"/>
            <a:r>
              <a:rPr lang="en-GB" sz="1200" kern="1200" dirty="0" smtClean="0">
                <a:solidFill>
                  <a:schemeClr val="tx1"/>
                </a:solidFill>
                <a:effectLst/>
                <a:latin typeface="+mn-lt"/>
                <a:ea typeface="+mn-ea"/>
                <a:cs typeface="+mn-cs"/>
              </a:rPr>
              <a:t>Workforce issues - planning, retention, recruitment, EDI</a:t>
            </a:r>
          </a:p>
          <a:p>
            <a:pPr lvl="0"/>
            <a:r>
              <a:rPr lang="en-GB" sz="1200" kern="1200" dirty="0" smtClean="0">
                <a:solidFill>
                  <a:schemeClr val="tx1"/>
                </a:solidFill>
                <a:effectLst/>
                <a:latin typeface="+mn-lt"/>
                <a:ea typeface="+mn-ea"/>
                <a:cs typeface="+mn-cs"/>
              </a:rPr>
              <a:t>Social impact/value – commissioning</a:t>
            </a:r>
          </a:p>
          <a:p>
            <a:pPr lvl="0"/>
            <a:r>
              <a:rPr lang="en-GB" sz="1200" kern="1200" dirty="0" smtClean="0">
                <a:solidFill>
                  <a:schemeClr val="tx1"/>
                </a:solidFill>
                <a:effectLst/>
                <a:latin typeface="+mn-lt"/>
                <a:ea typeface="+mn-ea"/>
                <a:cs typeface="+mn-cs"/>
              </a:rPr>
              <a:t>Be a hub of expertise around procurement and commissioning – the art of the impossible.</a:t>
            </a:r>
          </a:p>
          <a:p>
            <a:endParaRPr lang="en-GB" dirty="0"/>
          </a:p>
        </p:txBody>
      </p:sp>
      <p:sp>
        <p:nvSpPr>
          <p:cNvPr id="4" name="Slide Number Placeholder 3"/>
          <p:cNvSpPr>
            <a:spLocks noGrp="1"/>
          </p:cNvSpPr>
          <p:nvPr>
            <p:ph type="sldNum" sz="quarter" idx="10"/>
          </p:nvPr>
        </p:nvSpPr>
        <p:spPr/>
        <p:txBody>
          <a:bodyPr/>
          <a:lstStyle/>
          <a:p>
            <a:fld id="{2775682E-81D8-491A-B21B-B7567B6DC060}" type="slidenum">
              <a:rPr lang="en-GB" smtClean="0"/>
              <a:t>8</a:t>
            </a:fld>
            <a:endParaRPr lang="en-GB"/>
          </a:p>
        </p:txBody>
      </p:sp>
    </p:spTree>
    <p:extLst>
      <p:ext uri="{BB962C8B-B14F-4D97-AF65-F5344CB8AC3E}">
        <p14:creationId xmlns:p14="http://schemas.microsoft.com/office/powerpoint/2010/main" val="73708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352362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32866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308206512"/>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05752113"/>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3482489981"/>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529358291"/>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ADCD0E-6E5E-4A41-964B-4F14E17AE2A0}"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3234497401"/>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ADCD0E-6E5E-4A41-964B-4F14E17AE2A0}"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1611896944"/>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ADCD0E-6E5E-4A41-964B-4F14E17AE2A0}" type="datetimeFigureOut">
              <a:rPr lang="en-GB" smtClean="0"/>
              <a:t>12/11/2025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337082086"/>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ADCD0E-6E5E-4A41-964B-4F14E17AE2A0}" type="datetimeFigureOut">
              <a:rPr lang="en-GB" smtClean="0"/>
              <a:t>12/11/2025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1974775298"/>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DCD0E-6E5E-4A41-964B-4F14E17AE2A0}" type="datetimeFigureOut">
              <a:rPr lang="en-GB" smtClean="0"/>
              <a:t>12/11/2025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75392011"/>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ADCD0E-6E5E-4A41-964B-4F14E17AE2A0}"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4178725051"/>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ADCD0E-6E5E-4A41-964B-4F14E17AE2A0}"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99205450"/>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DCD0E-6E5E-4A41-964B-4F14E17AE2A0}" type="datetimeFigureOut">
              <a:rPr lang="en-GB" smtClean="0"/>
              <a:t>12/11/2025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692BF-5E76-40BB-BD4F-0C94885D519F}" type="slidenum">
              <a:rPr lang="en-GB" smtClean="0"/>
              <a:t>‹#›</a:t>
            </a:fld>
            <a:endParaRPr lang="en-GB"/>
          </a:p>
        </p:txBody>
      </p:sp>
    </p:spTree>
    <p:extLst>
      <p:ext uri="{BB962C8B-B14F-4D97-AF65-F5344CB8AC3E}">
        <p14:creationId xmlns:p14="http://schemas.microsoft.com/office/powerpoint/2010/main" val="301661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boltoncvs.org.uk/" TargetMode="External"/><Relationship Id="rId13" Type="http://schemas.openxmlformats.org/officeDocument/2006/relationships/image" Target="../media/image21.png"/><Relationship Id="rId18" Type="http://schemas.openxmlformats.org/officeDocument/2006/relationships/hyperlink" Target="gmpcb.org.uk" TargetMode="External"/><Relationship Id="rId3" Type="http://schemas.openxmlformats.org/officeDocument/2006/relationships/image" Target="../media/image16.jpe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hyperlink" Target="https://www.vcseleadershipgm.org.uk/" TargetMode="External"/><Relationship Id="rId17" Type="http://schemas.openxmlformats.org/officeDocument/2006/relationships/image" Target="../media/image23.png"/><Relationship Id="rId25" Type="http://schemas.openxmlformats.org/officeDocument/2006/relationships/image" Target="../media/image1.png"/><Relationship Id="rId2" Type="http://schemas.openxmlformats.org/officeDocument/2006/relationships/hyperlink" Target="10gm.org.uk" TargetMode="External"/><Relationship Id="rId16" Type="http://schemas.openxmlformats.org/officeDocument/2006/relationships/hyperlink" Target="https://www.vsnw.org.uk/" TargetMode="External"/><Relationship Id="rId20" Type="http://schemas.openxmlformats.org/officeDocument/2006/relationships/hyperlink" Target="https://www.buryvcfa.org.uk/" TargetMode="External"/><Relationship Id="rId1" Type="http://schemas.openxmlformats.org/officeDocument/2006/relationships/slideLayout" Target="../slideLayouts/slideLayout7.xml"/><Relationship Id="rId6" Type="http://schemas.openxmlformats.org/officeDocument/2006/relationships/hyperlink" Target="https://www.actiontogether.org.uk/" TargetMode="External"/><Relationship Id="rId11" Type="http://schemas.openxmlformats.org/officeDocument/2006/relationships/image" Target="../media/image20.jpeg"/><Relationship Id="rId24" Type="http://schemas.openxmlformats.org/officeDocument/2006/relationships/hyperlink" Target="http://www.gmapf.org.uk/" TargetMode="Externa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hyperlink" Target="https://macc.org.uk/" TargetMode="External"/><Relationship Id="rId19" Type="http://schemas.openxmlformats.org/officeDocument/2006/relationships/image" Target="../media/image24.png"/><Relationship Id="rId4" Type="http://schemas.openxmlformats.org/officeDocument/2006/relationships/hyperlink" Target="https://www.salfordcvs.co.uk/" TargetMode="External"/><Relationship Id="rId9" Type="http://schemas.openxmlformats.org/officeDocument/2006/relationships/image" Target="../media/image19.png"/><Relationship Id="rId14" Type="http://schemas.openxmlformats.org/officeDocument/2006/relationships/hyperlink" Target="https://www.sector3sk.org/" TargetMode="External"/><Relationship Id="rId22" Type="http://schemas.openxmlformats.org/officeDocument/2006/relationships/hyperlink" Target="https://gmintegratedcare.org.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justpsychology.co.uk/" TargetMode="External"/><Relationship Id="rId2" Type="http://schemas.openxmlformats.org/officeDocument/2006/relationships/hyperlink" Target="https://talklistenchange.org.uk/"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s://mash.org.uk/about-us/" TargetMode="External"/><Relationship Id="rId18" Type="http://schemas.openxmlformats.org/officeDocument/2006/relationships/image" Target="../media/image35.png"/><Relationship Id="rId26" Type="http://schemas.openxmlformats.org/officeDocument/2006/relationships/image" Target="../media/image1.png"/><Relationship Id="rId3" Type="http://schemas.openxmlformats.org/officeDocument/2006/relationships/hyperlink" Target="https://www.togmind.org/" TargetMode="External"/><Relationship Id="rId21" Type="http://schemas.openxmlformats.org/officeDocument/2006/relationships/hyperlink" Target="https://thebha.org.uk/" TargetMode="External"/><Relationship Id="rId7" Type="http://schemas.openxmlformats.org/officeDocument/2006/relationships/hyperlink" Target="https://beingthere.org.uk/" TargetMode="External"/><Relationship Id="rId12" Type="http://schemas.openxmlformats.org/officeDocument/2006/relationships/image" Target="../media/image32.png"/><Relationship Id="rId17" Type="http://schemas.openxmlformats.org/officeDocument/2006/relationships/hyperlink" Target="https://socialadventures.org.uk/" TargetMode="External"/><Relationship Id="rId25" Type="http://schemas.openxmlformats.org/officeDocument/2006/relationships/hyperlink" Target="https://www.gmapf.org.uk/" TargetMode="External"/><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s://ght.org.uk/" TargetMode="External"/><Relationship Id="rId24" Type="http://schemas.openxmlformats.org/officeDocument/2006/relationships/image" Target="../media/image38.jpeg"/><Relationship Id="rId5" Type="http://schemas.openxmlformats.org/officeDocument/2006/relationships/hyperlink" Target="https://www.42ndstreet.org.uk/" TargetMode="External"/><Relationship Id="rId15" Type="http://schemas.openxmlformats.org/officeDocument/2006/relationships/hyperlink" Target="https://six-degrees.org.uk/" TargetMode="External"/><Relationship Id="rId23" Type="http://schemas.openxmlformats.org/officeDocument/2006/relationships/hyperlink" Target="https://www.waiyin.org.uk/" TargetMode="External"/><Relationship Id="rId28" Type="http://schemas.openxmlformats.org/officeDocument/2006/relationships/image" Target="../media/image39.jpeg"/><Relationship Id="rId10" Type="http://schemas.openxmlformats.org/officeDocument/2006/relationships/image" Target="../media/image31.png"/><Relationship Id="rId19" Type="http://schemas.openxmlformats.org/officeDocument/2006/relationships/hyperlink" Target="https://talklistenchange.org.uk/" TargetMode="External"/><Relationship Id="rId4" Type="http://schemas.openxmlformats.org/officeDocument/2006/relationships/image" Target="../media/image14.png"/><Relationship Id="rId9" Type="http://schemas.openxmlformats.org/officeDocument/2006/relationships/hyperlink" Target="https://www.gaddum.org.uk/" TargetMode="External"/><Relationship Id="rId14" Type="http://schemas.openxmlformats.org/officeDocument/2006/relationships/image" Target="../media/image33.jpeg"/><Relationship Id="rId22" Type="http://schemas.openxmlformats.org/officeDocument/2006/relationships/image" Target="../media/image37.png"/><Relationship Id="rId27" Type="http://schemas.openxmlformats.org/officeDocument/2006/relationships/hyperlink" Target="https://www.cahn.org.uk/" TargetMode="External"/><Relationship Id="rId30"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hyperlink" Target="https://www.1pointbolton.org.uk/" TargetMode="External"/><Relationship Id="rId18" Type="http://schemas.openxmlformats.org/officeDocument/2006/relationships/image" Target="../media/image49.jpeg"/><Relationship Id="rId26" Type="http://schemas.openxmlformats.org/officeDocument/2006/relationships/image" Target="../media/image53.jpeg"/><Relationship Id="rId3" Type="http://schemas.openxmlformats.org/officeDocument/2006/relationships/hyperlink" Target="https://www.gmapf.org.uk/" TargetMode="External"/><Relationship Id="rId21" Type="http://schemas.openxmlformats.org/officeDocument/2006/relationships/hyperlink" Target="https://www.respectforall.org.uk/" TargetMode="External"/><Relationship Id="rId34" Type="http://schemas.openxmlformats.org/officeDocument/2006/relationships/image" Target="../media/image57.png"/><Relationship Id="rId7" Type="http://schemas.openxmlformats.org/officeDocument/2006/relationships/hyperlink" Target="https://spctpractices.co.uk/" TargetMode="External"/><Relationship Id="rId12" Type="http://schemas.openxmlformats.org/officeDocument/2006/relationships/image" Target="../media/image46.png"/><Relationship Id="rId17" Type="http://schemas.openxmlformats.org/officeDocument/2006/relationships/hyperlink" Target="https://www.henshaws.org.uk/" TargetMode="External"/><Relationship Id="rId25" Type="http://schemas.openxmlformats.org/officeDocument/2006/relationships/hyperlink" Target="https://www.gmfeds.org/" TargetMode="External"/><Relationship Id="rId33" Type="http://schemas.openxmlformats.org/officeDocument/2006/relationships/hyperlink" Target="https://www.r-c-t.co.uk/" TargetMode="External"/><Relationship Id="rId2" Type="http://schemas.openxmlformats.org/officeDocument/2006/relationships/notesSlide" Target="../notesSlides/notesSlide4.xml"/><Relationship Id="rId16" Type="http://schemas.openxmlformats.org/officeDocument/2006/relationships/image" Target="../media/image48.png"/><Relationship Id="rId20" Type="http://schemas.openxmlformats.org/officeDocument/2006/relationships/image" Target="../media/image50.png"/><Relationship Id="rId29" Type="http://schemas.openxmlformats.org/officeDocument/2006/relationships/hyperlink" Target="https://www.bollyfitactive.co.uk/" TargetMode="Externa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hyperlink" Target="https://mastercall.org.uk/contact/" TargetMode="External"/><Relationship Id="rId24" Type="http://schemas.openxmlformats.org/officeDocument/2006/relationships/image" Target="../media/image52.png"/><Relationship Id="rId32" Type="http://schemas.openxmlformats.org/officeDocument/2006/relationships/image" Target="../media/image56.jpeg"/><Relationship Id="rId5" Type="http://schemas.openxmlformats.org/officeDocument/2006/relationships/hyperlink" Target="https://linguagm.com/" TargetMode="External"/><Relationship Id="rId15" Type="http://schemas.openxmlformats.org/officeDocument/2006/relationships/hyperlink" Target="https://www.gtdhealthcare.co.uk/" TargetMode="External"/><Relationship Id="rId23" Type="http://schemas.openxmlformats.org/officeDocument/2006/relationships/hyperlink" Target="https://www.healthwatch.co.uk/" TargetMode="External"/><Relationship Id="rId28" Type="http://schemas.openxmlformats.org/officeDocument/2006/relationships/image" Target="../media/image54.png"/><Relationship Id="rId10" Type="http://schemas.openxmlformats.org/officeDocument/2006/relationships/image" Target="../media/image45.png"/><Relationship Id="rId19" Type="http://schemas.openxmlformats.org/officeDocument/2006/relationships/hyperlink" Target="https://www.justpsychology.co.uk/" TargetMode="External"/><Relationship Id="rId31" Type="http://schemas.openxmlformats.org/officeDocument/2006/relationships/hyperlink" Target="https://disc.ac.uk/" TargetMode="External"/><Relationship Id="rId4" Type="http://schemas.openxmlformats.org/officeDocument/2006/relationships/image" Target="../media/image1.png"/><Relationship Id="rId9" Type="http://schemas.openxmlformats.org/officeDocument/2006/relationships/hyperlink" Target="https://beyondempower.co.uk/" TargetMode="External"/><Relationship Id="rId14" Type="http://schemas.openxmlformats.org/officeDocument/2006/relationships/image" Target="../media/image47.png"/><Relationship Id="rId22" Type="http://schemas.openxmlformats.org/officeDocument/2006/relationships/image" Target="../media/image51.jpeg"/><Relationship Id="rId27" Type="http://schemas.openxmlformats.org/officeDocument/2006/relationships/hyperlink" Target="https://www.thecfc.org.uk/" TargetMode="External"/><Relationship Id="rId30" Type="http://schemas.openxmlformats.org/officeDocument/2006/relationships/image" Target="../media/image55.jpeg"/><Relationship Id="rId8"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word/media/image2.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hyperlink" Target="https://www.gmapf.org.uk/the-apc-definition-of-social-business/" TargetMode="External"/><Relationship Id="rId9" Type="http://schemas.openxmlformats.org/officeDocument/2006/relationships/hyperlink" Target="https://www.kingsfund.org.uk/insight-and-analysis/long-reads/provider-collaborative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gmapf.org.uk/" TargetMode="External"/><Relationship Id="rId13" Type="http://schemas.openxmlformats.org/officeDocument/2006/relationships/image" Target="../media/image63.png"/><Relationship Id="rId3" Type="http://schemas.openxmlformats.org/officeDocument/2006/relationships/image" Target="../media/image24.png"/><Relationship Id="rId7" Type="http://schemas.openxmlformats.org/officeDocument/2006/relationships/image" Target="../media/image60.png"/><Relationship Id="rId12" Type="http://schemas.openxmlformats.org/officeDocument/2006/relationships/image" Target="../media/image62.png"/><Relationship Id="rId2" Type="http://schemas.openxmlformats.org/officeDocument/2006/relationships/hyperlink" Target="https://gmpcb.org.uk/" TargetMode="External"/><Relationship Id="rId1" Type="http://schemas.openxmlformats.org/officeDocument/2006/relationships/slideLayout" Target="../slideLayouts/slideLayout7.xml"/><Relationship Id="rId6" Type="http://schemas.openxmlformats.org/officeDocument/2006/relationships/hyperlink" Target="https://stretfordpublichall.org.uk/" TargetMode="External"/><Relationship Id="rId11" Type="http://schemas.openxmlformats.org/officeDocument/2006/relationships/image" Target="../media/image61.png"/><Relationship Id="rId5" Type="http://schemas.openxmlformats.org/officeDocument/2006/relationships/image" Target="../media/image59.gif"/><Relationship Id="rId10" Type="http://schemas.openxmlformats.org/officeDocument/2006/relationships/hyperlink" Target="https://www.openkitchenmcr.co.uk/" TargetMode="External"/><Relationship Id="rId4" Type="http://schemas.openxmlformats.org/officeDocument/2006/relationships/hyperlink" Target="https://www.pdc-manchester.co.uk/" TargetMode="External"/><Relationship Id="rId9" Type="http://schemas.openxmlformats.org/officeDocument/2006/relationships/image" Target="../media/image1.png"/><Relationship Id="rId1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gmapf.org.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hyperlink" Target="https://www.gmapf.org.uk/"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873" y="466344"/>
            <a:ext cx="7119362" cy="189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2166" y="2837468"/>
            <a:ext cx="11104775" cy="3447098"/>
          </a:xfrm>
          <a:prstGeom prst="rect">
            <a:avLst/>
          </a:prstGeom>
          <a:noFill/>
        </p:spPr>
        <p:txBody>
          <a:bodyPr wrap="square" rtlCol="0">
            <a:spAutoFit/>
          </a:bodyPr>
          <a:lstStyle/>
          <a:p>
            <a:pPr algn="ctr"/>
            <a:r>
              <a:rPr lang="en-US" sz="4000" b="1" u="sng" dirty="0" smtClean="0">
                <a:solidFill>
                  <a:srgbClr val="0070C0"/>
                </a:solidFill>
                <a:latin typeface="Verdana" panose="020B0604030504040204" pitchFamily="34" charset="0"/>
                <a:ea typeface="Verdana" panose="020B0604030504040204" pitchFamily="34" charset="0"/>
              </a:rPr>
              <a:t>The </a:t>
            </a:r>
            <a:r>
              <a:rPr lang="en-US" sz="4000" b="1" u="sng" dirty="0">
                <a:solidFill>
                  <a:srgbClr val="0070C0"/>
                </a:solidFill>
                <a:latin typeface="Verdana" panose="020B0604030504040204" pitchFamily="34" charset="0"/>
                <a:ea typeface="Verdana" panose="020B0604030504040204" pitchFamily="34" charset="0"/>
              </a:rPr>
              <a:t>APC Convention - ‘Social Value: What is the point</a:t>
            </a:r>
            <a:r>
              <a:rPr lang="en-US" sz="4000" b="1" u="sng" dirty="0" smtClean="0">
                <a:solidFill>
                  <a:srgbClr val="0070C0"/>
                </a:solidFill>
                <a:latin typeface="Verdana" panose="020B0604030504040204" pitchFamily="34" charset="0"/>
                <a:ea typeface="Verdana" panose="020B0604030504040204" pitchFamily="34" charset="0"/>
              </a:rPr>
              <a:t>?’</a:t>
            </a:r>
          </a:p>
          <a:p>
            <a:pPr algn="ctr"/>
            <a:r>
              <a:rPr lang="en-US" sz="4000" dirty="0" smtClean="0">
                <a:solidFill>
                  <a:srgbClr val="0070C0"/>
                </a:solidFill>
                <a:latin typeface="Verdana" panose="020B0604030504040204" pitchFamily="34" charset="0"/>
                <a:ea typeface="Verdana" panose="020B0604030504040204" pitchFamily="34" charset="0"/>
              </a:rPr>
              <a:t>Examining how social value is recognized as an essential driver of good public services </a:t>
            </a:r>
            <a:endParaRPr lang="en-GB" sz="4000" dirty="0">
              <a:solidFill>
                <a:srgbClr val="0070C0"/>
              </a:solidFill>
              <a:latin typeface="Verdana" panose="020B0604030504040204" pitchFamily="34" charset="0"/>
              <a:ea typeface="Verdana" panose="020B0604030504040204" pitchFamily="34" charset="0"/>
            </a:endParaRPr>
          </a:p>
          <a:p>
            <a:endParaRPr lang="en-GB" dirty="0"/>
          </a:p>
        </p:txBody>
      </p:sp>
    </p:spTree>
    <p:extLst>
      <p:ext uri="{BB962C8B-B14F-4D97-AF65-F5344CB8AC3E}">
        <p14:creationId xmlns:p14="http://schemas.microsoft.com/office/powerpoint/2010/main" val="3539320010"/>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2579822" y="3469076"/>
            <a:ext cx="9779727" cy="1200329"/>
          </a:xfrm>
          <a:prstGeom prst="rect">
            <a:avLst/>
          </a:prstGeom>
          <a:noFill/>
        </p:spPr>
        <p:txBody>
          <a:bodyPr wrap="square" rtlCol="0">
            <a:spAutoFit/>
          </a:bodyPr>
          <a:lstStyle/>
          <a:p>
            <a:r>
              <a:rPr lang="en-GB" dirty="0" smtClean="0">
                <a:solidFill>
                  <a:schemeClr val="accent1">
                    <a:lumMod val="75000"/>
                  </a:schemeClr>
                </a:solidFill>
                <a:latin typeface="Verdana" panose="020B0604030504040204" pitchFamily="34" charset="0"/>
                <a:ea typeface="Verdana" panose="020B0604030504040204" pitchFamily="34" charset="0"/>
              </a:rPr>
              <a:t>“Big Life are proud to be a founding member of the GM Alternative Provider Collaborative. With 30 years experience of working with public services to tackle inequalities, we are passionate about working in partnership to make change happen – Fay Selvan CEO</a:t>
            </a:r>
            <a:endParaRPr lang="en-GB" dirty="0">
              <a:solidFill>
                <a:schemeClr val="accent1">
                  <a:lumMod val="75000"/>
                </a:schemeClr>
              </a:solidFill>
              <a:latin typeface="Verdana" panose="020B0604030504040204" pitchFamily="34" charset="0"/>
              <a:ea typeface="Verdana" panose="020B0604030504040204" pitchFamily="34" charset="0"/>
            </a:endParaRPr>
          </a:p>
        </p:txBody>
      </p:sp>
      <p:pic>
        <p:nvPicPr>
          <p:cNvPr id="6" name="Picture 5" descr="C:\Users\Franky Procter\AppData\Local\Microsoft\Windows\INetCache\Content.MSO\82C4EEEB.tmp"/>
          <p:cNvPicPr/>
          <p:nvPr/>
        </p:nvPicPr>
        <p:blipFill>
          <a:blip r:embed="rId2">
            <a:extLst>
              <a:ext uri="{28A0092B-C50C-407E-A947-70E740481C1C}">
                <a14:useLocalDpi xmlns:a14="http://schemas.microsoft.com/office/drawing/2010/main" val="0"/>
              </a:ext>
            </a:extLst>
          </a:blip>
          <a:srcRect/>
          <a:stretch>
            <a:fillRect/>
          </a:stretch>
        </p:blipFill>
        <p:spPr bwMode="auto">
          <a:xfrm>
            <a:off x="511994" y="3363248"/>
            <a:ext cx="1403892" cy="1426466"/>
          </a:xfrm>
          <a:prstGeom prst="rect">
            <a:avLst/>
          </a:prstGeom>
          <a:noFill/>
          <a:ln>
            <a:noFill/>
          </a:ln>
        </p:spPr>
      </p:pic>
      <p:sp>
        <p:nvSpPr>
          <p:cNvPr id="3" name="Rectangle 2"/>
          <p:cNvSpPr/>
          <p:nvPr/>
        </p:nvSpPr>
        <p:spPr>
          <a:xfrm>
            <a:off x="155150" y="169794"/>
            <a:ext cx="4405373" cy="369332"/>
          </a:xfrm>
          <a:prstGeom prst="rect">
            <a:avLst/>
          </a:prstGeom>
        </p:spPr>
        <p:txBody>
          <a:bodyPr wrap="none">
            <a:spAutoFit/>
          </a:bodyPr>
          <a:lstStyle/>
          <a:p>
            <a:r>
              <a:rPr lang="en-GB" b="1" dirty="0" smtClean="0">
                <a:solidFill>
                  <a:srgbClr val="0070C0"/>
                </a:solidFill>
                <a:latin typeface="Verdana" panose="020B0604030504040204" pitchFamily="34" charset="0"/>
                <a:ea typeface="Verdana" panose="020B0604030504040204" pitchFamily="34" charset="0"/>
              </a:rPr>
              <a:t>What are our members saying?</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 y="789693"/>
            <a:ext cx="2573555" cy="2573555"/>
          </a:xfrm>
          <a:prstGeom prst="rect">
            <a:avLst/>
          </a:prstGeom>
        </p:spPr>
      </p:pic>
      <p:sp>
        <p:nvSpPr>
          <p:cNvPr id="9" name="Rectangle 8"/>
          <p:cNvSpPr/>
          <p:nvPr/>
        </p:nvSpPr>
        <p:spPr>
          <a:xfrm>
            <a:off x="2579822" y="1248808"/>
            <a:ext cx="9063537" cy="1754326"/>
          </a:xfrm>
          <a:prstGeom prst="rect">
            <a:avLst/>
          </a:prstGeom>
        </p:spPr>
        <p:txBody>
          <a:bodyPr wrap="square">
            <a:spAutoFit/>
          </a:bodyPr>
          <a:lstStyle/>
          <a:p>
            <a:pPr>
              <a:spcAft>
                <a:spcPts val="0"/>
              </a:spcAft>
            </a:pPr>
            <a:r>
              <a:rPr lang="en-GB" dirty="0" smtClean="0">
                <a:solidFill>
                  <a:srgbClr val="0070C0"/>
                </a:solidFill>
                <a:latin typeface="Verdana" panose="020B0604030504040204" pitchFamily="34" charset="0"/>
                <a:ea typeface="Verdana" panose="020B0604030504040204" pitchFamily="34" charset="0"/>
              </a:rPr>
              <a:t>“Health </a:t>
            </a:r>
            <a:r>
              <a:rPr lang="en-GB" dirty="0">
                <a:solidFill>
                  <a:srgbClr val="0070C0"/>
                </a:solidFill>
                <a:latin typeface="Verdana" panose="020B0604030504040204" pitchFamily="34" charset="0"/>
                <a:ea typeface="Verdana" panose="020B0604030504040204" pitchFamily="34" charset="0"/>
              </a:rPr>
              <a:t>and social care will be more accessible to all at various levels and with the VCSE federation bringing creativity and freshness to parts of the system that we know our public are unhappy with. </a:t>
            </a:r>
          </a:p>
          <a:p>
            <a:pPr>
              <a:spcAft>
                <a:spcPts val="0"/>
              </a:spcAft>
            </a:pPr>
            <a:r>
              <a:rPr lang="en-GB" dirty="0">
                <a:solidFill>
                  <a:srgbClr val="0070C0"/>
                </a:solidFill>
                <a:latin typeface="Verdana" panose="020B0604030504040204" pitchFamily="34" charset="0"/>
                <a:ea typeface="Verdana" panose="020B0604030504040204" pitchFamily="34" charset="0"/>
              </a:rPr>
              <a:t>We are strong and robust and will bring more of a unitedness to being part of health and social care ensuring with have thriving communities across Greater </a:t>
            </a:r>
            <a:r>
              <a:rPr lang="en-GB" dirty="0" smtClean="0">
                <a:solidFill>
                  <a:srgbClr val="0070C0"/>
                </a:solidFill>
                <a:latin typeface="Verdana" panose="020B0604030504040204" pitchFamily="34" charset="0"/>
                <a:ea typeface="Verdana" panose="020B0604030504040204" pitchFamily="34" charset="0"/>
              </a:rPr>
              <a:t>Manchester</a:t>
            </a:r>
            <a:r>
              <a:rPr lang="en-GB" dirty="0">
                <a:solidFill>
                  <a:srgbClr val="0070C0"/>
                </a:solidFill>
                <a:latin typeface="Verdana" panose="020B0604030504040204" pitchFamily="34" charset="0"/>
                <a:ea typeface="Verdana" panose="020B0604030504040204" pitchFamily="34" charset="0"/>
              </a:rPr>
              <a:t> </a:t>
            </a:r>
            <a:r>
              <a:rPr lang="en-GB" dirty="0" smtClean="0">
                <a:solidFill>
                  <a:srgbClr val="0070C0"/>
                </a:solidFill>
                <a:latin typeface="Verdana" panose="020B0604030504040204" pitchFamily="34" charset="0"/>
                <a:ea typeface="Verdana" panose="020B0604030504040204" pitchFamily="34" charset="0"/>
              </a:rPr>
              <a:t>– Jenny Higson CEO</a:t>
            </a:r>
            <a:endParaRPr lang="en-GB" dirty="0">
              <a:solidFill>
                <a:srgbClr val="0070C0"/>
              </a:solidFill>
              <a:latin typeface="Verdana" panose="020B0604030504040204" pitchFamily="34" charset="0"/>
              <a:ea typeface="Verdana" panose="020B0604030504040204" pitchFamily="34" charset="0"/>
            </a:endParaRPr>
          </a:p>
        </p:txBody>
      </p:sp>
      <p:pic>
        <p:nvPicPr>
          <p:cNvPr id="10" name="Picture 3" descr="Alternative-Provider-Collaborative-logo-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7563" y="5135347"/>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230845"/>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026504" y="2204770"/>
            <a:ext cx="7254601" cy="4832092"/>
          </a:xfrm>
          <a:prstGeom prst="rect">
            <a:avLst/>
          </a:prstGeom>
          <a:noFill/>
        </p:spPr>
        <p:txBody>
          <a:bodyPr wrap="square" rtlCol="0">
            <a:spAutoFit/>
          </a:bodyPr>
          <a:lstStyle/>
          <a:p>
            <a:r>
              <a:rPr lang="en-GB" dirty="0">
                <a:solidFill>
                  <a:srgbClr val="0070C0"/>
                </a:solidFill>
                <a:latin typeface="Verdana" panose="020B0604030504040204" pitchFamily="34" charset="0"/>
                <a:ea typeface="Verdana" panose="020B0604030504040204" pitchFamily="34" charset="0"/>
              </a:rPr>
              <a:t>‘As alternative providers in the VCSFE sector we believe it is important to ensure all NHS expenditure is used to realise patient benefit. We are here to ensure that the NHS has provider support options that uphold the ethos of the NHS by enabling community and social value to ensure our communities thrive. With opportunities to commission for health care provision in a deregulated manner, we have come together to ensure that economy is on offer to limit the need for privatisation and to prevent under representation of local voices in Integrated Care System matters. We are together to uphold the value of integration, partnership, best practice and appropriate representation to keep the patient in focus whilst the pound comes under pressure.’ - </a:t>
            </a:r>
            <a:r>
              <a:rPr lang="en-GB" b="1" cap="all" dirty="0">
                <a:solidFill>
                  <a:srgbClr val="0070C0"/>
                </a:solidFill>
                <a:latin typeface="Verdana" panose="020B0604030504040204" pitchFamily="34" charset="0"/>
                <a:ea typeface="Verdana" panose="020B0604030504040204" pitchFamily="34" charset="0"/>
              </a:rPr>
              <a:t>Timothy A Davison</a:t>
            </a:r>
            <a:r>
              <a:rPr lang="en-GB" b="1" dirty="0">
                <a:solidFill>
                  <a:srgbClr val="0070C0"/>
                </a:solidFill>
                <a:latin typeface="Verdana" panose="020B0604030504040204" pitchFamily="34" charset="0"/>
                <a:ea typeface="Verdana" panose="020B0604030504040204" pitchFamily="34" charset="0"/>
              </a:rPr>
              <a:t> / Director of Operations, Strategy and Transformation  </a:t>
            </a:r>
            <a:r>
              <a:rPr lang="en-GB" b="1" dirty="0" err="1">
                <a:solidFill>
                  <a:srgbClr val="0070C0"/>
                </a:solidFill>
                <a:latin typeface="Verdana" panose="020B0604030504040204" pitchFamily="34" charset="0"/>
                <a:ea typeface="Verdana" panose="020B0604030504040204" pitchFamily="34" charset="0"/>
              </a:rPr>
              <a:t>Mastercall</a:t>
            </a:r>
            <a:r>
              <a:rPr lang="en-GB" b="1" dirty="0">
                <a:solidFill>
                  <a:srgbClr val="0070C0"/>
                </a:solidFill>
                <a:latin typeface="Verdana" panose="020B0604030504040204" pitchFamily="34" charset="0"/>
                <a:ea typeface="Verdana" panose="020B0604030504040204" pitchFamily="34" charset="0"/>
              </a:rPr>
              <a:t> Healthcare</a:t>
            </a:r>
          </a:p>
          <a:p>
            <a:endParaRPr lang="en-GB" dirty="0">
              <a:solidFill>
                <a:srgbClr val="0070C0"/>
              </a:solidFill>
              <a:latin typeface="Verdana" panose="020B0604030504040204" pitchFamily="34" charset="0"/>
              <a:ea typeface="Verdana" panose="020B0604030504040204" pitchFamily="34" charset="0"/>
            </a:endParaRPr>
          </a:p>
        </p:txBody>
      </p:sp>
      <p:pic>
        <p:nvPicPr>
          <p:cNvPr id="1028" name="Picture 4" descr="Timothy Dav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80" y="2032861"/>
            <a:ext cx="3239073" cy="3450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203534"/>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4786888"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Supporting organisations: </a:t>
            </a:r>
            <a:endParaRPr lang="en-GB" sz="2400" b="1" dirty="0"/>
          </a:p>
        </p:txBody>
      </p:sp>
      <p:pic>
        <p:nvPicPr>
          <p:cNvPr id="3076" name="Picture 4" descr="Mobiri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864" y="291853"/>
            <a:ext cx="18288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salfordcvs.co.uk/sites/salfordcvs.co.uk/files/new-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485" y="5508081"/>
            <a:ext cx="37814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ction Togeth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249" y="5147567"/>
            <a:ext cx="3634856" cy="10458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m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731" y="912197"/>
            <a:ext cx="2293506" cy="10161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om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50620" y="2127287"/>
            <a:ext cx="3012864" cy="96411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VSCE Leadership Greater Manchester Log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38351" y="1498743"/>
            <a:ext cx="2996067" cy="7328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ector 3 - Stockport in Synergy">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43517" y="3695892"/>
            <a:ext cx="1834148" cy="129735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VSNW">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38619" y="4904024"/>
            <a:ext cx="2611075" cy="647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M PCB">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23601" y="261881"/>
            <a:ext cx="2445309" cy="905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y VCFA">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73362" y="3492232"/>
            <a:ext cx="2276573" cy="12372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ater Manchester Integrated Care Partnership Logo">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81746" y="733090"/>
            <a:ext cx="1468874" cy="13169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Alternative-Provider-Collaborative-logo-RGB.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021689" y="2508650"/>
            <a:ext cx="5294494" cy="140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582786"/>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3324225" y="2304415"/>
            <a:ext cx="8677275" cy="4185761"/>
          </a:xfrm>
          <a:prstGeom prst="rect">
            <a:avLst/>
          </a:prstGeom>
        </p:spPr>
        <p:txBody>
          <a:bodyPr wrap="square">
            <a:spAutoFit/>
          </a:bodyPr>
          <a:lstStyle/>
          <a:p>
            <a:r>
              <a:rPr lang="en-GB" sz="1400" i="1" dirty="0">
                <a:solidFill>
                  <a:srgbClr val="0070C0"/>
                </a:solidFill>
                <a:latin typeface="Verdana" panose="020B0604030504040204" pitchFamily="34" charset="0"/>
                <a:ea typeface="Verdana" panose="020B0604030504040204" pitchFamily="34" charset="0"/>
              </a:rPr>
              <a:t>The partnership between </a:t>
            </a:r>
            <a:r>
              <a:rPr lang="en-GB" sz="1400" i="1" dirty="0">
                <a:solidFill>
                  <a:srgbClr val="0070C0"/>
                </a:solidFill>
                <a:latin typeface="Verdana" panose="020B0604030504040204" pitchFamily="34" charset="0"/>
                <a:ea typeface="Verdana" panose="020B0604030504040204" pitchFamily="34" charset="0"/>
                <a:hlinkClick r:id="rId2"/>
              </a:rPr>
              <a:t>TLC</a:t>
            </a:r>
            <a:r>
              <a:rPr lang="en-GB" sz="1400" i="1" dirty="0">
                <a:solidFill>
                  <a:srgbClr val="0070C0"/>
                </a:solidFill>
                <a:latin typeface="Verdana" panose="020B0604030504040204" pitchFamily="34" charset="0"/>
                <a:ea typeface="Verdana" panose="020B0604030504040204" pitchFamily="34" charset="0"/>
              </a:rPr>
              <a:t> and </a:t>
            </a:r>
            <a:r>
              <a:rPr lang="en-GB" sz="1400" i="1" dirty="0">
                <a:solidFill>
                  <a:srgbClr val="0070C0"/>
                </a:solidFill>
                <a:latin typeface="Verdana" panose="020B0604030504040204" pitchFamily="34" charset="0"/>
                <a:ea typeface="Verdana" panose="020B0604030504040204" pitchFamily="34" charset="0"/>
                <a:hlinkClick r:id="rId3"/>
              </a:rPr>
              <a:t>Just Psychology </a:t>
            </a:r>
            <a:r>
              <a:rPr lang="en-GB" sz="1400" i="1" dirty="0">
                <a:solidFill>
                  <a:srgbClr val="0070C0"/>
                </a:solidFill>
                <a:latin typeface="Verdana" panose="020B0604030504040204" pitchFamily="34" charset="0"/>
                <a:ea typeface="Verdana" panose="020B0604030504040204" pitchFamily="34" charset="0"/>
              </a:rPr>
              <a:t>emerged from discussions within the APC, leading to a swift, cost-effective solution to a critical management and supervision need. By seconding a values-aligned TLC staff member into Just Psychology’s team, we ensured immediate leadership support, seamless team integration, and continuity in service delivery.</a:t>
            </a:r>
            <a:endParaRPr lang="en-GB" sz="1400" dirty="0">
              <a:solidFill>
                <a:srgbClr val="0070C0"/>
              </a:solidFill>
              <a:latin typeface="Verdana" panose="020B0604030504040204" pitchFamily="34" charset="0"/>
              <a:ea typeface="Verdana" panose="020B0604030504040204" pitchFamily="34" charset="0"/>
            </a:endParaRPr>
          </a:p>
          <a:p>
            <a:endParaRPr lang="en-GB" sz="1400" i="1" dirty="0" smtClean="0">
              <a:solidFill>
                <a:srgbClr val="0070C0"/>
              </a:solidFill>
              <a:latin typeface="Verdana" panose="020B0604030504040204" pitchFamily="34" charset="0"/>
              <a:ea typeface="Verdana" panose="020B0604030504040204" pitchFamily="34" charset="0"/>
            </a:endParaRPr>
          </a:p>
          <a:p>
            <a:r>
              <a:rPr lang="en-GB" sz="1400" i="1" dirty="0" smtClean="0">
                <a:solidFill>
                  <a:srgbClr val="0070C0"/>
                </a:solidFill>
                <a:latin typeface="Verdana" panose="020B0604030504040204" pitchFamily="34" charset="0"/>
                <a:ea typeface="Verdana" panose="020B0604030504040204" pitchFamily="34" charset="0"/>
              </a:rPr>
              <a:t>This </a:t>
            </a:r>
            <a:r>
              <a:rPr lang="en-GB" sz="1400" i="1" dirty="0">
                <a:solidFill>
                  <a:srgbClr val="0070C0"/>
                </a:solidFill>
                <a:latin typeface="Verdana" panose="020B0604030504040204" pitchFamily="34" charset="0"/>
                <a:ea typeface="Verdana" panose="020B0604030504040204" pitchFamily="34" charset="0"/>
              </a:rPr>
              <a:t>collaboration exemplifies resource pooling by utilising existing expertise, avoiding lengthy recruitment processes, and adapting shared principles to meet evolving needs. Ongoing engagement between CEOs and service managers has fostered leadership support and development while ensuring best practices were upheld without reinventing processes.</a:t>
            </a:r>
            <a:endParaRPr lang="en-GB" sz="1400" dirty="0">
              <a:solidFill>
                <a:srgbClr val="0070C0"/>
              </a:solidFill>
              <a:latin typeface="Verdana" panose="020B0604030504040204" pitchFamily="34" charset="0"/>
              <a:ea typeface="Verdana" panose="020B0604030504040204" pitchFamily="34" charset="0"/>
            </a:endParaRPr>
          </a:p>
          <a:p>
            <a:r>
              <a:rPr lang="en-GB" sz="1400" i="1" dirty="0">
                <a:solidFill>
                  <a:srgbClr val="0070C0"/>
                </a:solidFill>
                <a:latin typeface="Verdana" panose="020B0604030504040204" pitchFamily="34" charset="0"/>
                <a:ea typeface="Verdana" panose="020B0604030504040204" pitchFamily="34" charset="0"/>
              </a:rPr>
              <a:t>Collective learning and flexibility were central to our approach, creating a safe, valued space for staff to maintain service delivery and quality performance with set review periods in place. </a:t>
            </a:r>
            <a:endParaRPr lang="en-GB" sz="1400" i="1" dirty="0" smtClean="0">
              <a:solidFill>
                <a:srgbClr val="0070C0"/>
              </a:solidFill>
              <a:latin typeface="Verdana" panose="020B0604030504040204" pitchFamily="34" charset="0"/>
              <a:ea typeface="Verdana" panose="020B0604030504040204" pitchFamily="34" charset="0"/>
            </a:endParaRPr>
          </a:p>
          <a:p>
            <a:endParaRPr lang="en-GB" sz="1400" i="1" dirty="0">
              <a:solidFill>
                <a:srgbClr val="0070C0"/>
              </a:solidFill>
              <a:latin typeface="Verdana" panose="020B0604030504040204" pitchFamily="34" charset="0"/>
              <a:ea typeface="Verdana" panose="020B0604030504040204" pitchFamily="34" charset="0"/>
            </a:endParaRPr>
          </a:p>
          <a:p>
            <a:r>
              <a:rPr lang="en-GB" sz="1400" i="1" dirty="0" smtClean="0">
                <a:solidFill>
                  <a:srgbClr val="0070C0"/>
                </a:solidFill>
                <a:latin typeface="Verdana" panose="020B0604030504040204" pitchFamily="34" charset="0"/>
                <a:ea typeface="Verdana" panose="020B0604030504040204" pitchFamily="34" charset="0"/>
              </a:rPr>
              <a:t>A </a:t>
            </a:r>
            <a:r>
              <a:rPr lang="en-GB" sz="1400" i="1" dirty="0">
                <a:solidFill>
                  <a:srgbClr val="0070C0"/>
                </a:solidFill>
                <a:latin typeface="Verdana" panose="020B0604030504040204" pitchFamily="34" charset="0"/>
                <a:ea typeface="Verdana" panose="020B0604030504040204" pitchFamily="34" charset="0"/>
              </a:rPr>
              <a:t>flexible, cost-effective model of high-quality, accessible clinical supervision was established, ensuring consistent professional support. This approach enabled operational capacity within Just Psychology’s senior leadership team, maintaining high quality service delivery while freeing executive leaders to focus on long-term strategic planning during a time of change. This partnership has demonstrated the power of agile, values-driven collaboration in sustaining service delivery whilst driving organisational strategic development</a:t>
            </a:r>
            <a:r>
              <a:rPr lang="en-GB" sz="1400" i="1" dirty="0" smtClean="0">
                <a:solidFill>
                  <a:srgbClr val="0070C0"/>
                </a:solidFill>
                <a:latin typeface="Verdana" panose="020B0604030504040204" pitchFamily="34" charset="0"/>
                <a:ea typeface="Verdana" panose="020B0604030504040204" pitchFamily="34" charset="0"/>
              </a:rPr>
              <a:t>. </a:t>
            </a:r>
            <a:r>
              <a:rPr lang="en-GB" sz="1400" b="1" dirty="0" smtClean="0">
                <a:solidFill>
                  <a:srgbClr val="0070C0"/>
                </a:solidFill>
                <a:latin typeface="Verdana" panose="020B0604030504040204" pitchFamily="34" charset="0"/>
                <a:ea typeface="Verdana" panose="020B0604030504040204" pitchFamily="34" charset="0"/>
              </a:rPr>
              <a:t>Michelle Hill. Chief Executive Talk Listen Change </a:t>
            </a:r>
            <a:endParaRPr lang="en-GB" sz="1400" dirty="0">
              <a:solidFill>
                <a:srgbClr val="0070C0"/>
              </a:solidFill>
              <a:latin typeface="Verdana" panose="020B0604030504040204" pitchFamily="34" charset="0"/>
              <a:ea typeface="Verdana" panose="020B0604030504040204" pitchFamily="34" charset="0"/>
            </a:endParaRPr>
          </a:p>
        </p:txBody>
      </p:sp>
      <p:pic>
        <p:nvPicPr>
          <p:cNvPr id="6" name="Picture 3" descr="Alternative-Provider-Collaborative-logo-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cdn-ildafgj.nitrocdn.com/JocWHUxVZGYgNzxVUkUzYjbTPGtysAdj/assets/images/optimized/rev-087883a/talklistenchange.org.uk/wp-content/uploads/2025/01/michelle-hill-3-800x106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948" y="1553407"/>
            <a:ext cx="296373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68716"/>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3133" y="1690102"/>
            <a:ext cx="9340913" cy="480131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Longstanding commitment and service presence in marginalised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Local and diverse workforce creating positive economic impact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Supporting those who may not access mainstream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Showing positive regard and using an asset-based approach to solutions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Thinking differently </a:t>
            </a:r>
            <a:r>
              <a:rPr kumimoji="0" lang="en-GB" sz="18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about </a:t>
            </a:r>
            <a:r>
              <a:rPr kumimoji="0" lang="en-GB" sz="1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how people access/engage with healthcare</a:t>
            </a:r>
            <a:endParaRPr kumimoji="0" lang="en-GB" sz="18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People and communities at the heart of the partnership</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Co-production for best outcomes based on collective values and principles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Act as an advocate to call out poor practice in other parts of the system</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3" name="TextBox 2"/>
          <p:cNvSpPr txBox="1"/>
          <p:nvPr/>
        </p:nvSpPr>
        <p:spPr>
          <a:xfrm>
            <a:off x="678058" y="439370"/>
            <a:ext cx="63463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How do APC Partners help GM residents to Live Well?</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450" y="227064"/>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37641"/>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3" descr="Alternative-Provider-Collaborative-logo-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920" y="1494225"/>
            <a:ext cx="3018584" cy="4527877"/>
          </a:xfrm>
          <a:prstGeom prst="rect">
            <a:avLst/>
          </a:prstGeom>
        </p:spPr>
      </p:pic>
      <p:sp>
        <p:nvSpPr>
          <p:cNvPr id="5" name="Rectangle 4"/>
          <p:cNvSpPr/>
          <p:nvPr/>
        </p:nvSpPr>
        <p:spPr>
          <a:xfrm>
            <a:off x="5122258" y="2573267"/>
            <a:ext cx="5445414" cy="3139321"/>
          </a:xfrm>
          <a:prstGeom prst="rect">
            <a:avLst/>
          </a:prstGeom>
        </p:spPr>
        <p:txBody>
          <a:bodyPr wrap="square">
            <a:spAutoFit/>
          </a:bodyPr>
          <a:lstStyle/>
          <a:p>
            <a:pPr>
              <a:spcAft>
                <a:spcPts val="0"/>
              </a:spcAft>
            </a:pPr>
            <a:r>
              <a:rPr lang="en-GB" sz="2200" dirty="0" smtClean="0">
                <a:solidFill>
                  <a:srgbClr val="0070C0"/>
                </a:solidFill>
                <a:latin typeface="Verdana" panose="020B0604030504040204" pitchFamily="34" charset="0"/>
                <a:ea typeface="Verdana" panose="020B0604030504040204" pitchFamily="34" charset="0"/>
              </a:rPr>
              <a:t>“Great </a:t>
            </a:r>
            <a:r>
              <a:rPr lang="en-GB" sz="2200" dirty="0">
                <a:solidFill>
                  <a:srgbClr val="0070C0"/>
                </a:solidFill>
                <a:latin typeface="Verdana" panose="020B0604030504040204" pitchFamily="34" charset="0"/>
                <a:ea typeface="Verdana" panose="020B0604030504040204" pitchFamily="34" charset="0"/>
              </a:rPr>
              <a:t>to see the APC having a day to reflect on issues of social justice in GM. Wishing them well and sorry I can’t be there. I’m sure they will continue to make a difference in terms of what is available in GM to improve health and life </a:t>
            </a:r>
            <a:r>
              <a:rPr lang="en-GB" sz="2200" dirty="0" smtClean="0">
                <a:solidFill>
                  <a:srgbClr val="0070C0"/>
                </a:solidFill>
                <a:latin typeface="Verdana" panose="020B0604030504040204" pitchFamily="34" charset="0"/>
                <a:ea typeface="Verdana" panose="020B0604030504040204" pitchFamily="34" charset="0"/>
              </a:rPr>
              <a:t>chances” – </a:t>
            </a:r>
            <a:r>
              <a:rPr lang="en-GB" sz="2200" b="1" dirty="0" smtClean="0">
                <a:solidFill>
                  <a:srgbClr val="0070C0"/>
                </a:solidFill>
                <a:latin typeface="Verdana" panose="020B0604030504040204" pitchFamily="34" charset="0"/>
                <a:ea typeface="Verdana" panose="020B0604030504040204" pitchFamily="34" charset="0"/>
              </a:rPr>
              <a:t>Cllr Bev Craig. Leader Of Manchester City Council</a:t>
            </a:r>
            <a:endParaRPr lang="en-GB" sz="2200" b="1" dirty="0">
              <a:solidFill>
                <a:srgbClr val="0070C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4735575"/>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3597460"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Founding partners: </a:t>
            </a:r>
            <a:endParaRPr lang="en-GB" sz="2400" b="1" dirty="0"/>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209" y="3035831"/>
            <a:ext cx="2526303" cy="2526303"/>
          </a:xfrm>
          <a:prstGeom prst="rect">
            <a:avLst/>
          </a:prstGeom>
        </p:spPr>
      </p:pic>
      <p:pic>
        <p:nvPicPr>
          <p:cNvPr id="6" name="Picture 5" descr="42nd Street logo">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0941" y="5575155"/>
            <a:ext cx="3345123" cy="911831"/>
          </a:xfrm>
          <a:prstGeom prst="rect">
            <a:avLst/>
          </a:prstGeom>
          <a:noFill/>
          <a:ln>
            <a:noFill/>
          </a:ln>
        </p:spPr>
      </p:pic>
      <p:pic>
        <p:nvPicPr>
          <p:cNvPr id="7" name="Picture 6" descr="C:\Users\Franky Procter\AppData\Local\Microsoft\Windows\INetCache\Content.Outlook\6MV4A3WG\being there logo and strap squarefullsize.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432" y="1819420"/>
            <a:ext cx="1382783" cy="1330030"/>
          </a:xfrm>
          <a:prstGeom prst="rect">
            <a:avLst/>
          </a:prstGeom>
          <a:noFill/>
          <a:ln>
            <a:noFill/>
          </a:ln>
        </p:spPr>
      </p:pic>
      <p:pic>
        <p:nvPicPr>
          <p:cNvPr id="9" name="Picture 8" descr="C:\Users\Franky Procter\AppData\Local\Microsoft\Windows\INetCache\Content.MSO\7A5F9331.tmp">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957125" y="5575155"/>
            <a:ext cx="2204086" cy="911831"/>
          </a:xfrm>
          <a:prstGeom prst="rect">
            <a:avLst/>
          </a:prstGeom>
          <a:noFill/>
          <a:ln>
            <a:noFill/>
          </a:ln>
        </p:spPr>
      </p:pic>
      <p:pic>
        <p:nvPicPr>
          <p:cNvPr id="10" name="Picture 9" descr="Home">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3907008" y="114127"/>
            <a:ext cx="2194560" cy="762000"/>
          </a:xfrm>
          <a:prstGeom prst="rect">
            <a:avLst/>
          </a:prstGeom>
          <a:noFill/>
          <a:ln>
            <a:noFill/>
          </a:ln>
        </p:spPr>
      </p:pic>
      <p:pic>
        <p:nvPicPr>
          <p:cNvPr id="12" name="Picture 11" descr="C:\Users\Franky Procter\AppData\Local\Microsoft\Windows\INetCache\Content.Outlook\6MV4A3WG\mash logo.jpg">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9032816" y="5776075"/>
            <a:ext cx="2873242" cy="873500"/>
          </a:xfrm>
          <a:prstGeom prst="rect">
            <a:avLst/>
          </a:prstGeom>
          <a:noFill/>
          <a:ln>
            <a:noFill/>
          </a:ln>
        </p:spPr>
      </p:pic>
      <p:pic>
        <p:nvPicPr>
          <p:cNvPr id="13" name="Picture 12" descr="Six Degrees Social Enterprise">
            <a:hlinkClick r:id="rId15"/>
          </p:cNvPr>
          <p:cNvPicPr/>
          <p:nvPr/>
        </p:nvPicPr>
        <p:blipFill>
          <a:blip r:embed="rId16">
            <a:extLst>
              <a:ext uri="{28A0092B-C50C-407E-A947-70E740481C1C}">
                <a14:useLocalDpi xmlns:a14="http://schemas.microsoft.com/office/drawing/2010/main" val="0"/>
              </a:ext>
            </a:extLst>
          </a:blip>
          <a:srcRect/>
          <a:stretch>
            <a:fillRect/>
          </a:stretch>
        </p:blipFill>
        <p:spPr bwMode="auto">
          <a:xfrm>
            <a:off x="6588987" y="4370009"/>
            <a:ext cx="3594735" cy="891540"/>
          </a:xfrm>
          <a:prstGeom prst="rect">
            <a:avLst/>
          </a:prstGeom>
          <a:noFill/>
          <a:ln>
            <a:noFill/>
          </a:ln>
        </p:spPr>
      </p:pic>
      <p:pic>
        <p:nvPicPr>
          <p:cNvPr id="14" name="Picture 13" descr="C:\Users\Franky Procter\AppData\Local\Microsoft\Windows\INetCache\Content.MSO\5048839F.tmp">
            <a:hlinkClick r:id="rId17"/>
          </p:cNvPr>
          <p:cNvPicPr/>
          <p:nvPr/>
        </p:nvPicPr>
        <p:blipFill>
          <a:blip r:embed="rId18">
            <a:extLst>
              <a:ext uri="{28A0092B-C50C-407E-A947-70E740481C1C}">
                <a14:useLocalDpi xmlns:a14="http://schemas.microsoft.com/office/drawing/2010/main" val="0"/>
              </a:ext>
            </a:extLst>
          </a:blip>
          <a:srcRect/>
          <a:stretch>
            <a:fillRect/>
          </a:stretch>
        </p:blipFill>
        <p:spPr bwMode="auto">
          <a:xfrm>
            <a:off x="9025846" y="226193"/>
            <a:ext cx="2880212" cy="1107452"/>
          </a:xfrm>
          <a:prstGeom prst="rect">
            <a:avLst/>
          </a:prstGeom>
          <a:noFill/>
          <a:ln>
            <a:noFill/>
          </a:ln>
        </p:spPr>
      </p:pic>
      <p:pic>
        <p:nvPicPr>
          <p:cNvPr id="15" name="Picture 14" descr="C:\Users\Franky Procter\AppData\Local\Microsoft\Windows\INetCache\Content.Outlook\6MV4A3WG\TLC_Logo_CMYK-01.png">
            <a:hlinkClick r:id="rId19"/>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83950" y="1081121"/>
            <a:ext cx="2205739" cy="1428277"/>
          </a:xfrm>
          <a:prstGeom prst="rect">
            <a:avLst/>
          </a:prstGeom>
          <a:noFill/>
          <a:ln>
            <a:noFill/>
          </a:ln>
        </p:spPr>
      </p:pic>
      <p:pic>
        <p:nvPicPr>
          <p:cNvPr id="16" name="Picture 15" descr="logo">
            <a:hlinkClick r:id="rId21"/>
          </p:cNvPr>
          <p:cNvPicPr/>
          <p:nvPr/>
        </p:nvPicPr>
        <p:blipFill>
          <a:blip r:embed="rId22">
            <a:extLst>
              <a:ext uri="{28A0092B-C50C-407E-A947-70E740481C1C}">
                <a14:useLocalDpi xmlns:a14="http://schemas.microsoft.com/office/drawing/2010/main" val="0"/>
              </a:ext>
            </a:extLst>
          </a:blip>
          <a:srcRect/>
          <a:stretch>
            <a:fillRect/>
          </a:stretch>
        </p:blipFill>
        <p:spPr bwMode="auto">
          <a:xfrm>
            <a:off x="3423069" y="4298982"/>
            <a:ext cx="2499360" cy="906780"/>
          </a:xfrm>
          <a:prstGeom prst="rect">
            <a:avLst/>
          </a:prstGeom>
          <a:noFill/>
          <a:ln>
            <a:noFill/>
          </a:ln>
        </p:spPr>
      </p:pic>
      <p:pic>
        <p:nvPicPr>
          <p:cNvPr id="17" name="Picture 16" descr="C:\Users\Franky Procter\AppData\Local\Microsoft\Windows\INetCache\Content.MSO\9FDCD7FD.tmp">
            <a:hlinkClick r:id="rId23"/>
          </p:cNvPr>
          <p:cNvPicPr/>
          <p:nvPr/>
        </p:nvPicPr>
        <p:blipFill>
          <a:blip r:embed="rId24">
            <a:extLst>
              <a:ext uri="{28A0092B-C50C-407E-A947-70E740481C1C}">
                <a14:useLocalDpi xmlns:a14="http://schemas.microsoft.com/office/drawing/2010/main" val="0"/>
              </a:ext>
            </a:extLst>
          </a:blip>
          <a:srcRect/>
          <a:stretch>
            <a:fillRect/>
          </a:stretch>
        </p:blipFill>
        <p:spPr bwMode="auto">
          <a:xfrm>
            <a:off x="9900396" y="2982173"/>
            <a:ext cx="2093436" cy="1206136"/>
          </a:xfrm>
          <a:prstGeom prst="rect">
            <a:avLst/>
          </a:prstGeom>
          <a:noFill/>
          <a:ln>
            <a:noFill/>
          </a:ln>
        </p:spPr>
      </p:pic>
      <p:pic>
        <p:nvPicPr>
          <p:cNvPr id="19" name="Picture 3" descr="Alternative-Provider-Collaborative-logo-RGB.pn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009010" y="2710604"/>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ogo">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03502" y="658603"/>
            <a:ext cx="2449119" cy="713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9"/>
          <a:stretch>
            <a:fillRect/>
          </a:stretch>
        </p:blipFill>
        <p:spPr>
          <a:xfrm>
            <a:off x="2399586" y="1074804"/>
            <a:ext cx="1432377" cy="1222295"/>
          </a:xfrm>
          <a:prstGeom prst="rect">
            <a:avLst/>
          </a:prstGeom>
        </p:spPr>
      </p:pic>
      <p:pic>
        <p:nvPicPr>
          <p:cNvPr id="2" name="Picture 1"/>
          <p:cNvPicPr>
            <a:picLocks noChangeAspect="1"/>
          </p:cNvPicPr>
          <p:nvPr/>
        </p:nvPicPr>
        <p:blipFill>
          <a:blip r:embed="rId30"/>
          <a:stretch>
            <a:fillRect/>
          </a:stretch>
        </p:blipFill>
        <p:spPr>
          <a:xfrm>
            <a:off x="8386354" y="1678849"/>
            <a:ext cx="2035035" cy="1153627"/>
          </a:xfrm>
          <a:prstGeom prst="rect">
            <a:avLst/>
          </a:prstGeom>
        </p:spPr>
      </p:pic>
    </p:spTree>
    <p:extLst>
      <p:ext uri="{BB962C8B-B14F-4D97-AF65-F5344CB8AC3E}">
        <p14:creationId xmlns:p14="http://schemas.microsoft.com/office/powerpoint/2010/main" val="658633399"/>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5207940" y="2755243"/>
            <a:ext cx="5603019" cy="2308324"/>
          </a:xfrm>
          <a:prstGeom prst="rect">
            <a:avLst/>
          </a:prstGeom>
        </p:spPr>
        <p:txBody>
          <a:bodyPr wrap="square">
            <a:spAutoFit/>
          </a:bodyPr>
          <a:lstStyle/>
          <a:p>
            <a:r>
              <a:rPr lang="en-GB" dirty="0">
                <a:solidFill>
                  <a:srgbClr val="0070C0"/>
                </a:solidFill>
                <a:latin typeface="Verdana" panose="020B0604030504040204" pitchFamily="34" charset="0"/>
                <a:ea typeface="Verdana" panose="020B0604030504040204" pitchFamily="34" charset="0"/>
              </a:rPr>
              <a:t>‘The ICB has benefitted from supporting the establishment of the Alternative Provider Collaborative in delivering NHS  services in GM.</a:t>
            </a:r>
          </a:p>
          <a:p>
            <a:r>
              <a:rPr lang="en-GB" dirty="0">
                <a:solidFill>
                  <a:srgbClr val="0070C0"/>
                </a:solidFill>
                <a:latin typeface="Verdana" panose="020B0604030504040204" pitchFamily="34" charset="0"/>
                <a:ea typeface="Verdana" panose="020B0604030504040204" pitchFamily="34" charset="0"/>
              </a:rPr>
              <a:t>It is important that we continue to seek new solutions to  deliver effective results in reducing health  inequality</a:t>
            </a:r>
            <a:r>
              <a:rPr lang="en-GB" dirty="0" smtClean="0">
                <a:solidFill>
                  <a:srgbClr val="0070C0"/>
                </a:solidFill>
                <a:latin typeface="Verdana" panose="020B0604030504040204" pitchFamily="34" charset="0"/>
                <a:ea typeface="Verdana" panose="020B0604030504040204" pitchFamily="34" charset="0"/>
              </a:rPr>
              <a:t>.’ </a:t>
            </a:r>
            <a:r>
              <a:rPr lang="en-GB" b="1" dirty="0" smtClean="0">
                <a:solidFill>
                  <a:srgbClr val="0070C0"/>
                </a:solidFill>
                <a:latin typeface="Verdana" panose="020B0604030504040204" pitchFamily="34" charset="0"/>
                <a:ea typeface="Verdana" panose="020B0604030504040204" pitchFamily="34" charset="0"/>
              </a:rPr>
              <a:t>Sir Richard </a:t>
            </a:r>
            <a:r>
              <a:rPr lang="en-GB" b="1" dirty="0" err="1" smtClean="0">
                <a:solidFill>
                  <a:srgbClr val="0070C0"/>
                </a:solidFill>
                <a:latin typeface="Verdana" panose="020B0604030504040204" pitchFamily="34" charset="0"/>
                <a:ea typeface="Verdana" panose="020B0604030504040204" pitchFamily="34" charset="0"/>
              </a:rPr>
              <a:t>Leese</a:t>
            </a:r>
            <a:r>
              <a:rPr lang="en-GB" b="1" dirty="0" smtClean="0">
                <a:solidFill>
                  <a:srgbClr val="0070C0"/>
                </a:solidFill>
                <a:latin typeface="Verdana" panose="020B0604030504040204" pitchFamily="34" charset="0"/>
                <a:ea typeface="Verdana" panose="020B0604030504040204" pitchFamily="34" charset="0"/>
              </a:rPr>
              <a:t> – Chair NHS GM </a:t>
            </a:r>
            <a:endParaRPr lang="en-GB" b="1" dirty="0">
              <a:solidFill>
                <a:srgbClr val="0070C0"/>
              </a:solidFill>
              <a:latin typeface="Verdana" panose="020B0604030504040204" pitchFamily="34" charset="0"/>
              <a:ea typeface="Verdana" panose="020B0604030504040204" pitchFamily="34" charset="0"/>
            </a:endParaRPr>
          </a:p>
        </p:txBody>
      </p:sp>
      <p:pic>
        <p:nvPicPr>
          <p:cNvPr id="6" name="Picture 3" descr="Alternative-Provider-Collaborative-logo-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Visual of Sir Richard Leese"/>
          <p:cNvPicPr/>
          <p:nvPr/>
        </p:nvPicPr>
        <p:blipFill>
          <a:blip r:embed="rId3">
            <a:extLst>
              <a:ext uri="{28A0092B-C50C-407E-A947-70E740481C1C}">
                <a14:useLocalDpi xmlns:a14="http://schemas.microsoft.com/office/drawing/2010/main" val="0"/>
              </a:ext>
            </a:extLst>
          </a:blip>
          <a:srcRect/>
          <a:stretch>
            <a:fillRect/>
          </a:stretch>
        </p:blipFill>
        <p:spPr bwMode="auto">
          <a:xfrm>
            <a:off x="1279108" y="2346706"/>
            <a:ext cx="2961836" cy="3125398"/>
          </a:xfrm>
          <a:prstGeom prst="rect">
            <a:avLst/>
          </a:prstGeom>
          <a:noFill/>
          <a:ln>
            <a:noFill/>
          </a:ln>
        </p:spPr>
      </p:pic>
    </p:spTree>
    <p:extLst>
      <p:ext uri="{BB962C8B-B14F-4D97-AF65-F5344CB8AC3E}">
        <p14:creationId xmlns:p14="http://schemas.microsoft.com/office/powerpoint/2010/main" val="3134645923"/>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3645550"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More APC partners: </a:t>
            </a:r>
            <a:endParaRPr lang="en-GB" sz="2400" b="1" dirty="0"/>
          </a:p>
        </p:txBody>
      </p:sp>
      <p:pic>
        <p:nvPicPr>
          <p:cNvPr id="19" name="Picture 3" descr="Alternative-Provider-Collaborative-logo-RGB.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9010" y="2710604"/>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Lingua G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181" y="1296787"/>
            <a:ext cx="2880842" cy="12003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ww.gmapf.org.uk/wp-content/uploads/2022/08/SalfordPrimaryCare_Logo_CMYK-01-resized.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3148" y="603849"/>
            <a:ext cx="1491447" cy="15220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www.gmapf.org.uk/wp-content/uploads/2022/10/BeyondEmpowerLogo1.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2546" y="193578"/>
            <a:ext cx="2297339" cy="8193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www.gmapf.org.uk/wp-content/uploads/2022/06/mastercall-master-logo.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5270" y="1504274"/>
            <a:ext cx="2309029" cy="9930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www.gmapf.org.uk/wp-content/uploads/2022/06/1point-June-16-small.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6528" y="4859735"/>
            <a:ext cx="1905000" cy="15314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td Healthcare logo">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78007" y="4504897"/>
            <a:ext cx="2052553" cy="4439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gmapf.org.uk/wp-content/uploads/2022/06/Henshaws-Logo.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5400" y="262611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ust Psychology">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02311" y="5842174"/>
            <a:ext cx="3325843" cy="5764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pect for All logo square (004).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97776" y="364244"/>
            <a:ext cx="1382274" cy="1348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gmapf.org.uk/wp-content/uploads/2024/09/Healthwatch-In-GM-logo-Square-Blue-white.pn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550702" y="3039948"/>
            <a:ext cx="1172823" cy="117282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gmapf.org.uk/wp-content/uploads/2023/10/GMFeds_Logo-thumbnail.jp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1731" y="977850"/>
            <a:ext cx="1232654" cy="123265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FC | The Counselling &amp; Family Centre Logo">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15880" y="4689379"/>
            <a:ext cx="3770585" cy="90147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gmapf.org.uk/wp-content/uploads/2024/05/Bollyfit-Logo.jpg">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27744" y="5348509"/>
            <a:ext cx="1128939" cy="113464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gmapf.org.uk/wp-content/uploads/2025/01/DISC.jpg">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03207" y="1504274"/>
            <a:ext cx="1232654" cy="123265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gmapf.org.uk/wp-content/uploads/2024/11/logo_6.png">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8044" y="5293208"/>
            <a:ext cx="1219926" cy="109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21502"/>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4271575" y="2106631"/>
            <a:ext cx="7644199" cy="4278094"/>
          </a:xfrm>
          <a:prstGeom prst="rect">
            <a:avLst/>
          </a:prstGeom>
        </p:spPr>
        <p:txBody>
          <a:bodyPr wrap="square">
            <a:spAutoFit/>
          </a:bodyPr>
          <a:lstStyle/>
          <a:p>
            <a:r>
              <a:rPr lang="en-GB" sz="1600" i="1" dirty="0">
                <a:solidFill>
                  <a:srgbClr val="0070C0"/>
                </a:solidFill>
                <a:latin typeface="Verdana" panose="020B0604030504040204" pitchFamily="34" charset="0"/>
                <a:ea typeface="Verdana" panose="020B0604030504040204" pitchFamily="34" charset="0"/>
              </a:rPr>
              <a:t>T</a:t>
            </a:r>
            <a:r>
              <a:rPr lang="en-GB" sz="1600" i="1" dirty="0" smtClean="0">
                <a:solidFill>
                  <a:srgbClr val="0070C0"/>
                </a:solidFill>
                <a:latin typeface="Verdana" panose="020B0604030504040204" pitchFamily="34" charset="0"/>
                <a:ea typeface="Verdana" panose="020B0604030504040204" pitchFamily="34" charset="0"/>
              </a:rPr>
              <a:t>he </a:t>
            </a:r>
            <a:r>
              <a:rPr lang="en-GB" sz="1600" i="1" dirty="0">
                <a:solidFill>
                  <a:srgbClr val="0070C0"/>
                </a:solidFill>
                <a:latin typeface="Verdana" panose="020B0604030504040204" pitchFamily="34" charset="0"/>
                <a:ea typeface="Verdana" panose="020B0604030504040204" pitchFamily="34" charset="0"/>
              </a:rPr>
              <a:t>Alternative Provider Collaborative ensures our approaches to care model and pathway design includes the widest possible range of provider responses. The importance of the </a:t>
            </a:r>
            <a:r>
              <a:rPr lang="en-GB" sz="1600" i="1" dirty="0" smtClean="0">
                <a:solidFill>
                  <a:srgbClr val="0070C0"/>
                </a:solidFill>
                <a:latin typeface="Verdana" panose="020B0604030504040204" pitchFamily="34" charset="0"/>
                <a:ea typeface="Verdana" panose="020B0604030504040204" pitchFamily="34" charset="0"/>
              </a:rPr>
              <a:t>APC </a:t>
            </a:r>
            <a:r>
              <a:rPr lang="en-GB" sz="1600" i="1" dirty="0">
                <a:solidFill>
                  <a:srgbClr val="0070C0"/>
                </a:solidFill>
                <a:latin typeface="Verdana" panose="020B0604030504040204" pitchFamily="34" charset="0"/>
                <a:ea typeface="Verdana" panose="020B0604030504040204" pitchFamily="34" charset="0"/>
              </a:rPr>
              <a:t>is that it includes providers with expertise and connection in culturally appropriate services, and to providers responding to patient needs which are not met in mainstream services. </a:t>
            </a:r>
            <a:endParaRPr lang="en-GB" sz="1600" dirty="0">
              <a:solidFill>
                <a:srgbClr val="0070C0"/>
              </a:solidFill>
              <a:latin typeface="Verdana" panose="020B0604030504040204" pitchFamily="34" charset="0"/>
              <a:ea typeface="Verdana" panose="020B0604030504040204" pitchFamily="34" charset="0"/>
            </a:endParaRPr>
          </a:p>
          <a:p>
            <a:r>
              <a:rPr lang="en-GB" sz="1600" i="1" dirty="0" smtClean="0">
                <a:solidFill>
                  <a:srgbClr val="0070C0"/>
                </a:solidFill>
                <a:latin typeface="Verdana" panose="020B0604030504040204" pitchFamily="34" charset="0"/>
                <a:ea typeface="Verdana" panose="020B0604030504040204" pitchFamily="34" charset="0"/>
              </a:rPr>
              <a:t>Those </a:t>
            </a:r>
            <a:r>
              <a:rPr lang="en-GB" sz="1600" i="1" dirty="0">
                <a:solidFill>
                  <a:srgbClr val="0070C0"/>
                </a:solidFill>
                <a:latin typeface="Verdana" panose="020B0604030504040204" pitchFamily="34" charset="0"/>
                <a:ea typeface="Verdana" panose="020B0604030504040204" pitchFamily="34" charset="0"/>
              </a:rPr>
              <a:t>providers as GM located, non-profit social businesses also ensure we are developing a care model which fuels an inclusive economy and increases the social value of our commissioned services.</a:t>
            </a:r>
            <a:endParaRPr lang="en-GB" sz="1600" dirty="0">
              <a:solidFill>
                <a:srgbClr val="0070C0"/>
              </a:solidFill>
              <a:latin typeface="Verdana" panose="020B0604030504040204" pitchFamily="34" charset="0"/>
              <a:ea typeface="Verdana" panose="020B0604030504040204" pitchFamily="34" charset="0"/>
            </a:endParaRPr>
          </a:p>
          <a:p>
            <a:r>
              <a:rPr lang="en-GB" sz="1600" i="1" dirty="0" smtClean="0">
                <a:solidFill>
                  <a:srgbClr val="0070C0"/>
                </a:solidFill>
                <a:latin typeface="Verdana" panose="020B0604030504040204" pitchFamily="34" charset="0"/>
                <a:ea typeface="Verdana" panose="020B0604030504040204" pitchFamily="34" charset="0"/>
              </a:rPr>
              <a:t>The </a:t>
            </a:r>
            <a:r>
              <a:rPr lang="en-GB" sz="1600" i="1" dirty="0">
                <a:solidFill>
                  <a:srgbClr val="0070C0"/>
                </a:solidFill>
                <a:latin typeface="Verdana" panose="020B0604030504040204" pitchFamily="34" charset="0"/>
                <a:ea typeface="Verdana" panose="020B0604030504040204" pitchFamily="34" charset="0"/>
              </a:rPr>
              <a:t>APC therefore allows us to invite care model development for populations who are not well served by mainstream provision whether in urgent, planned or primary care, physical and mental health. The APC takes the lead on design, responding to commissioner’s challenge and the evidence across qualitative and quantitative data co-producing those models with those communities who’ll benefit and tackling long standing shortcomings in traditional care models. </a:t>
            </a:r>
            <a:endParaRPr lang="en-GB" sz="1600" dirty="0">
              <a:solidFill>
                <a:srgbClr val="0070C0"/>
              </a:solidFill>
              <a:latin typeface="Verdana" panose="020B0604030504040204" pitchFamily="34" charset="0"/>
              <a:ea typeface="Verdana" panose="020B0604030504040204" pitchFamily="34" charset="0"/>
            </a:endParaRPr>
          </a:p>
          <a:p>
            <a:pPr>
              <a:spcAft>
                <a:spcPts val="0"/>
              </a:spcAft>
            </a:pPr>
            <a:r>
              <a:rPr lang="en-GB" sz="1600" b="1" dirty="0" smtClean="0">
                <a:solidFill>
                  <a:srgbClr val="0070C0"/>
                </a:solidFill>
                <a:latin typeface="Verdana" panose="020B0604030504040204" pitchFamily="34" charset="0"/>
                <a:ea typeface="Verdana" panose="020B0604030504040204" pitchFamily="34" charset="0"/>
              </a:rPr>
              <a:t>– Warren Heppolette. </a:t>
            </a:r>
            <a:r>
              <a:rPr lang="en-US" sz="1600" b="1" dirty="0" smtClean="0">
                <a:solidFill>
                  <a:srgbClr val="0070C0"/>
                </a:solidFill>
                <a:latin typeface="Verdana" panose="020B0604030504040204" pitchFamily="34" charset="0"/>
                <a:ea typeface="Verdana" panose="020B0604030504040204" pitchFamily="34" charset="0"/>
              </a:rPr>
              <a:t>Prevention Demonstrator Director - GMCA</a:t>
            </a:r>
            <a:endParaRPr lang="en-GB" sz="1600" b="1" dirty="0">
              <a:solidFill>
                <a:srgbClr val="0070C0"/>
              </a:solidFill>
              <a:effectLst/>
              <a:latin typeface="Verdana" panose="020B0604030504040204" pitchFamily="34" charset="0"/>
              <a:ea typeface="Verdana" panose="020B0604030504040204" pitchFamily="34" charset="0"/>
            </a:endParaRPr>
          </a:p>
        </p:txBody>
      </p:sp>
      <p:pic>
        <p:nvPicPr>
          <p:cNvPr id="2052"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0" y="206593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694248"/>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915" y="700791"/>
            <a:ext cx="5970085"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What is the APC?</a:t>
            </a:r>
            <a:endParaRPr lang="en-GB" sz="3600" b="1" dirty="0"/>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450" y="227064"/>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1"/>
          <p:cNvPicPr/>
          <p:nvPr/>
        </p:nvPicPr>
        <p:blipFill>
          <a:blip r:embed="rId3">
            <a:extLs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8"/>
              </a:ext>
            </a:extLst>
          </a:blip>
          <a:stretch>
            <a:fillRect/>
          </a:stretch>
        </p:blipFill>
        <p:spPr>
          <a:xfrm>
            <a:off x="5619509" y="2238833"/>
            <a:ext cx="5683169" cy="3525360"/>
          </a:xfrm>
          <a:prstGeom prst="rect">
            <a:avLst/>
          </a:prstGeom>
        </p:spPr>
      </p:pic>
      <p:sp>
        <p:nvSpPr>
          <p:cNvPr id="2" name="TextBox 1"/>
          <p:cNvSpPr txBox="1"/>
          <p:nvPr/>
        </p:nvSpPr>
        <p:spPr>
          <a:xfrm>
            <a:off x="633915" y="1793875"/>
            <a:ext cx="4658810" cy="452431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70C0"/>
                </a:solidFill>
                <a:latin typeface="Verdana" panose="020B0604030504040204" pitchFamily="34" charset="0"/>
                <a:ea typeface="Verdana" panose="020B0604030504040204" pitchFamily="34" charset="0"/>
              </a:rPr>
              <a:t>A way </a:t>
            </a:r>
            <a:r>
              <a:rPr lang="en-GB" b="1" dirty="0" smtClean="0">
                <a:solidFill>
                  <a:srgbClr val="0070C0"/>
                </a:solidFill>
                <a:latin typeface="Verdana" panose="020B0604030504040204" pitchFamily="34" charset="0"/>
                <a:ea typeface="Verdana" panose="020B0604030504040204" pitchFamily="34" charset="0"/>
              </a:rPr>
              <a:t>for social business to engage </a:t>
            </a:r>
            <a:r>
              <a:rPr lang="en-GB" b="1" dirty="0">
                <a:solidFill>
                  <a:srgbClr val="0070C0"/>
                </a:solidFill>
                <a:latin typeface="Verdana" panose="020B0604030504040204" pitchFamily="34" charset="0"/>
                <a:ea typeface="Verdana" panose="020B0604030504040204" pitchFamily="34" charset="0"/>
              </a:rPr>
              <a:t>with the </a:t>
            </a:r>
            <a:r>
              <a:rPr lang="en-GB" b="1" dirty="0" smtClean="0">
                <a:solidFill>
                  <a:srgbClr val="0070C0"/>
                </a:solidFill>
                <a:latin typeface="Verdana" panose="020B0604030504040204" pitchFamily="34" charset="0"/>
                <a:ea typeface="Verdana" panose="020B0604030504040204" pitchFamily="34" charset="0"/>
              </a:rPr>
              <a:t>GM Integrated </a:t>
            </a:r>
            <a:r>
              <a:rPr lang="en-GB" b="1" dirty="0">
                <a:solidFill>
                  <a:srgbClr val="0070C0"/>
                </a:solidFill>
                <a:latin typeface="Verdana" panose="020B0604030504040204" pitchFamily="34" charset="0"/>
                <a:ea typeface="Verdana" panose="020B0604030504040204" pitchFamily="34" charset="0"/>
              </a:rPr>
              <a:t>Care </a:t>
            </a:r>
            <a:r>
              <a:rPr lang="en-GB" b="1" dirty="0" smtClean="0">
                <a:solidFill>
                  <a:srgbClr val="0070C0"/>
                </a:solidFill>
                <a:latin typeface="Verdana" panose="020B0604030504040204" pitchFamily="34" charset="0"/>
                <a:ea typeface="Verdana" panose="020B0604030504040204" pitchFamily="34" charset="0"/>
              </a:rPr>
              <a:t>System.</a:t>
            </a:r>
          </a:p>
          <a:p>
            <a:endParaRPr lang="en-GB" b="1" dirty="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b="1" dirty="0" smtClean="0">
                <a:solidFill>
                  <a:srgbClr val="0070C0"/>
                </a:solidFill>
                <a:latin typeface="Verdana" panose="020B0604030504040204" pitchFamily="34" charset="0"/>
                <a:ea typeface="Verdana" panose="020B0604030504040204" pitchFamily="34" charset="0"/>
              </a:rPr>
              <a:t>Provider Collaborative –</a:t>
            </a:r>
            <a:r>
              <a:rPr lang="en-GB" dirty="0" smtClean="0">
                <a:solidFill>
                  <a:srgbClr val="0070C0"/>
                </a:solidFill>
                <a:latin typeface="Verdana" panose="020B0604030504040204" pitchFamily="34" charset="0"/>
                <a:ea typeface="Verdana" panose="020B0604030504040204" pitchFamily="34" charset="0"/>
              </a:rPr>
              <a:t> a </a:t>
            </a:r>
            <a:r>
              <a:rPr lang="en-US" dirty="0" smtClean="0">
                <a:solidFill>
                  <a:srgbClr val="0070C0"/>
                </a:solidFill>
                <a:latin typeface="Verdana" panose="020B0604030504040204" pitchFamily="34" charset="0"/>
                <a:ea typeface="Verdana" panose="020B0604030504040204" pitchFamily="34" charset="0"/>
              </a:rPr>
              <a:t>partnership </a:t>
            </a:r>
            <a:r>
              <a:rPr lang="en-US" dirty="0">
                <a:solidFill>
                  <a:srgbClr val="0070C0"/>
                </a:solidFill>
                <a:latin typeface="Verdana" panose="020B0604030504040204" pitchFamily="34" charset="0"/>
                <a:ea typeface="Verdana" panose="020B0604030504040204" pitchFamily="34" charset="0"/>
              </a:rPr>
              <a:t>that bring together two or more </a:t>
            </a:r>
            <a:r>
              <a:rPr lang="en-US" dirty="0" smtClean="0">
                <a:solidFill>
                  <a:srgbClr val="0070C0"/>
                </a:solidFill>
                <a:latin typeface="Verdana" panose="020B0604030504040204" pitchFamily="34" charset="0"/>
                <a:ea typeface="Verdana" panose="020B0604030504040204" pitchFamily="34" charset="0"/>
              </a:rPr>
              <a:t>providers </a:t>
            </a:r>
            <a:r>
              <a:rPr lang="en-US" dirty="0">
                <a:solidFill>
                  <a:srgbClr val="0070C0"/>
                </a:solidFill>
                <a:latin typeface="Verdana" panose="020B0604030504040204" pitchFamily="34" charset="0"/>
                <a:ea typeface="Verdana" panose="020B0604030504040204" pitchFamily="34" charset="0"/>
              </a:rPr>
              <a:t>of NHS services including hospitals </a:t>
            </a:r>
            <a:r>
              <a:rPr lang="en-US" dirty="0" smtClean="0">
                <a:solidFill>
                  <a:srgbClr val="0070C0"/>
                </a:solidFill>
                <a:latin typeface="Verdana" panose="020B0604030504040204" pitchFamily="34" charset="0"/>
                <a:ea typeface="Verdana" panose="020B0604030504040204" pitchFamily="34" charset="0"/>
              </a:rPr>
              <a:t>and/or mental </a:t>
            </a:r>
            <a:r>
              <a:rPr lang="en-US" dirty="0">
                <a:solidFill>
                  <a:srgbClr val="0070C0"/>
                </a:solidFill>
                <a:latin typeface="Verdana" panose="020B0604030504040204" pitchFamily="34" charset="0"/>
                <a:ea typeface="Verdana" panose="020B0604030504040204" pitchFamily="34" charset="0"/>
              </a:rPr>
              <a:t>health </a:t>
            </a:r>
            <a:r>
              <a:rPr lang="en-US" dirty="0" smtClean="0">
                <a:solidFill>
                  <a:srgbClr val="0070C0"/>
                </a:solidFill>
                <a:latin typeface="Verdana" panose="020B0604030504040204" pitchFamily="34" charset="0"/>
                <a:ea typeface="Verdana" panose="020B0604030504040204" pitchFamily="34" charset="0"/>
              </a:rPr>
              <a:t>services to </a:t>
            </a:r>
            <a:r>
              <a:rPr lang="en-US" dirty="0">
                <a:solidFill>
                  <a:srgbClr val="0070C0"/>
                </a:solidFill>
                <a:latin typeface="Verdana" panose="020B0604030504040204" pitchFamily="34" charset="0"/>
                <a:ea typeface="Verdana" panose="020B0604030504040204" pitchFamily="34" charset="0"/>
              </a:rPr>
              <a:t>work together at scale to benefit their </a:t>
            </a:r>
            <a:r>
              <a:rPr lang="en-US" dirty="0" smtClean="0">
                <a:solidFill>
                  <a:srgbClr val="0070C0"/>
                </a:solidFill>
                <a:latin typeface="Verdana" panose="020B0604030504040204" pitchFamily="34" charset="0"/>
                <a:ea typeface="Verdana" panose="020B0604030504040204" pitchFamily="34" charset="0"/>
              </a:rPr>
              <a:t>populations (</a:t>
            </a:r>
            <a:r>
              <a:rPr lang="en-US" dirty="0" smtClean="0">
                <a:solidFill>
                  <a:srgbClr val="0070C0"/>
                </a:solidFill>
                <a:latin typeface="Verdana" panose="020B0604030504040204" pitchFamily="34" charset="0"/>
                <a:ea typeface="Verdana" panose="020B0604030504040204" pitchFamily="34" charset="0"/>
                <a:hlinkClick r:id="rId9"/>
              </a:rPr>
              <a:t>The Kings Fund</a:t>
            </a:r>
            <a:r>
              <a:rPr lang="en-US" dirty="0" smtClean="0">
                <a:solidFill>
                  <a:srgbClr val="0070C0"/>
                </a:solidFill>
                <a:latin typeface="Verdana" panose="020B0604030504040204" pitchFamily="34" charset="0"/>
                <a:ea typeface="Verdana" panose="020B0604030504040204" pitchFamily="34" charset="0"/>
              </a:rPr>
              <a:t>). </a:t>
            </a:r>
            <a:endParaRPr lang="en-GB" dirty="0" smtClean="0">
              <a:solidFill>
                <a:srgbClr val="0070C0"/>
              </a:solidFill>
              <a:latin typeface="Verdana" panose="020B0604030504040204" pitchFamily="34" charset="0"/>
              <a:ea typeface="Verdana" panose="020B0604030504040204" pitchFamily="34" charset="0"/>
            </a:endParaRPr>
          </a:p>
          <a:p>
            <a:endParaRPr lang="en-GB"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b="1" dirty="0" smtClean="0">
                <a:solidFill>
                  <a:srgbClr val="0070C0"/>
                </a:solidFill>
                <a:latin typeface="Verdana" panose="020B0604030504040204" pitchFamily="34" charset="0"/>
                <a:ea typeface="Verdana" panose="020B0604030504040204" pitchFamily="34" charset="0"/>
                <a:hlinkClick r:id="rId10"/>
              </a:rPr>
              <a:t>Social Businesses </a:t>
            </a:r>
            <a:r>
              <a:rPr lang="en-GB" b="1" dirty="0" smtClean="0">
                <a:solidFill>
                  <a:srgbClr val="0070C0"/>
                </a:solidFill>
                <a:latin typeface="Verdana" panose="020B0604030504040204" pitchFamily="34" charset="0"/>
                <a:ea typeface="Verdana" panose="020B0604030504040204" pitchFamily="34" charset="0"/>
              </a:rPr>
              <a:t>and Charities – </a:t>
            </a:r>
            <a:r>
              <a:rPr lang="en-GB" dirty="0" smtClean="0">
                <a:solidFill>
                  <a:srgbClr val="0070C0"/>
                </a:solidFill>
                <a:latin typeface="Verdana" panose="020B0604030504040204" pitchFamily="34" charset="0"/>
                <a:ea typeface="Verdana" panose="020B0604030504040204" pitchFamily="34" charset="0"/>
              </a:rPr>
              <a:t>all eligible subject to due diligence </a:t>
            </a:r>
          </a:p>
          <a:p>
            <a:pPr marL="285750" indent="-285750">
              <a:buFont typeface="Arial" panose="020B0604020202020204" pitchFamily="34" charset="0"/>
              <a:buChar char="•"/>
            </a:pPr>
            <a:endParaRPr lang="en-GB" b="1"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4890135"/>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2470548"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With Thanks:</a:t>
            </a:r>
            <a:endParaRPr lang="en-GB" sz="2400" b="1" dirty="0"/>
          </a:p>
        </p:txBody>
      </p:sp>
      <p:pic>
        <p:nvPicPr>
          <p:cNvPr id="1026" name="Picture 2" descr="GM PC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896" y="1471100"/>
            <a:ext cx="2445309" cy="9052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DC Manch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541" y="933772"/>
            <a:ext cx="2981325" cy="12192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Stretford Public Hall"/>
          <p:cNvSpPr>
            <a:spLocks noChangeAspect="1" noChangeArrowheads="1"/>
          </p:cNvSpPr>
          <p:nvPr/>
        </p:nvSpPr>
        <p:spPr bwMode="auto">
          <a:xfrm>
            <a:off x="155574" y="-144463"/>
            <a:ext cx="1884245" cy="1884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hlinkClick r:id="rId6"/>
          </p:cNvPr>
          <p:cNvPicPr>
            <a:picLocks noChangeAspect="1"/>
          </p:cNvPicPr>
          <p:nvPr/>
        </p:nvPicPr>
        <p:blipFill>
          <a:blip r:embed="rId7"/>
          <a:stretch>
            <a:fillRect/>
          </a:stretch>
        </p:blipFill>
        <p:spPr>
          <a:xfrm>
            <a:off x="1685414" y="5152711"/>
            <a:ext cx="3019425" cy="1133475"/>
          </a:xfrm>
          <a:prstGeom prst="rect">
            <a:avLst/>
          </a:prstGeom>
        </p:spPr>
      </p:pic>
      <p:pic>
        <p:nvPicPr>
          <p:cNvPr id="25" name="Picture 3" descr="Alternative-Provider-Collaborative-logo-RGB.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27" y="2759944"/>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Open Kitchen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hlinkClick r:id="rId10"/>
          </p:cNvPr>
          <p:cNvPicPr>
            <a:picLocks noChangeAspect="1"/>
          </p:cNvPicPr>
          <p:nvPr/>
        </p:nvPicPr>
        <p:blipFill>
          <a:blip r:embed="rId11"/>
          <a:stretch>
            <a:fillRect/>
          </a:stretch>
        </p:blipFill>
        <p:spPr>
          <a:xfrm>
            <a:off x="9661493" y="3348032"/>
            <a:ext cx="1804679" cy="1804679"/>
          </a:xfrm>
          <a:prstGeom prst="rect">
            <a:avLst/>
          </a:prstGeom>
        </p:spPr>
      </p:pic>
      <p:sp>
        <p:nvSpPr>
          <p:cNvPr id="7" name="AutoShape 2" descr="NHS Provider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12"/>
          <a:stretch>
            <a:fillRect/>
          </a:stretch>
        </p:blipFill>
        <p:spPr>
          <a:xfrm>
            <a:off x="460375" y="2493749"/>
            <a:ext cx="1905000" cy="1905000"/>
          </a:xfrm>
          <a:prstGeom prst="rect">
            <a:avLst/>
          </a:prstGeom>
        </p:spPr>
      </p:pic>
      <p:pic>
        <p:nvPicPr>
          <p:cNvPr id="13" name="Picture 12"/>
          <p:cNvPicPr>
            <a:picLocks noChangeAspect="1"/>
          </p:cNvPicPr>
          <p:nvPr/>
        </p:nvPicPr>
        <p:blipFill>
          <a:blip r:embed="rId13"/>
          <a:stretch>
            <a:fillRect/>
          </a:stretch>
        </p:blipFill>
        <p:spPr>
          <a:xfrm>
            <a:off x="5888428" y="17249"/>
            <a:ext cx="2762250" cy="2476500"/>
          </a:xfrm>
          <a:prstGeom prst="rect">
            <a:avLst/>
          </a:prstGeom>
        </p:spPr>
      </p:pic>
      <p:pic>
        <p:nvPicPr>
          <p:cNvPr id="14" name="Picture 13"/>
          <p:cNvPicPr>
            <a:picLocks noChangeAspect="1"/>
          </p:cNvPicPr>
          <p:nvPr/>
        </p:nvPicPr>
        <p:blipFill>
          <a:blip r:embed="rId14"/>
          <a:stretch>
            <a:fillRect/>
          </a:stretch>
        </p:blipFill>
        <p:spPr>
          <a:xfrm>
            <a:off x="6686942" y="4457714"/>
            <a:ext cx="2143125" cy="2143125"/>
          </a:xfrm>
          <a:prstGeom prst="rect">
            <a:avLst/>
          </a:prstGeom>
        </p:spPr>
      </p:pic>
    </p:spTree>
    <p:extLst>
      <p:ext uri="{BB962C8B-B14F-4D97-AF65-F5344CB8AC3E}">
        <p14:creationId xmlns:p14="http://schemas.microsoft.com/office/powerpoint/2010/main" val="2266509803"/>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4136570" y="2135206"/>
            <a:ext cx="7191013" cy="4278094"/>
          </a:xfrm>
          <a:prstGeom prst="rect">
            <a:avLst/>
          </a:prstGeom>
        </p:spPr>
        <p:txBody>
          <a:bodyPr wrap="square">
            <a:spAutoFit/>
          </a:bodyPr>
          <a:lstStyle/>
          <a:p>
            <a:r>
              <a:rPr lang="en-GB" sz="1600" dirty="0">
                <a:solidFill>
                  <a:srgbClr val="0070C0"/>
                </a:solidFill>
                <a:latin typeface="Verdana" panose="020B0604030504040204" pitchFamily="34" charset="0"/>
                <a:ea typeface="Verdana" panose="020B0604030504040204" pitchFamily="34" charset="0"/>
              </a:rPr>
              <a:t>The Alternative Provider Collaborative is a partnership of charities and social businesses operating across the Greater Manchester Integrated Care System.  They have delivered outstanding results in transforming the way the VCSE sector engages and collaborates, through an innovative, joined-up approach. By aligning expertise across independent and NHS providers, the Collaborative has created a safe space for shared expertise, best practice, co-production and learning.  They have been critical in raising the profile of this important sector representing health and social care through lobbying and local influence.  Crucially, the group has championed the opportunities of working in partnership, to make change happen and tackle inequalities. Best practice is not only shared but embedded across services, ensuring consistent, high-quality care. This collaboration exemplifies how collective action can achieve better outcomes, deliver efficiency, and elevate patient experience on a regional scale</a:t>
            </a:r>
            <a:r>
              <a:rPr lang="en-GB" sz="1600" dirty="0" smtClean="0">
                <a:solidFill>
                  <a:srgbClr val="0070C0"/>
                </a:solidFill>
                <a:latin typeface="Verdana" panose="020B0604030504040204" pitchFamily="34" charset="0"/>
                <a:ea typeface="Verdana" panose="020B0604030504040204" pitchFamily="34" charset="0"/>
              </a:rPr>
              <a:t>. </a:t>
            </a:r>
            <a:r>
              <a:rPr lang="en-GB" sz="1600" b="1" dirty="0" smtClean="0">
                <a:solidFill>
                  <a:srgbClr val="0070C0"/>
                </a:solidFill>
                <a:latin typeface="Verdana" panose="020B0604030504040204" pitchFamily="34" charset="0"/>
                <a:ea typeface="Verdana" panose="020B0604030504040204" pitchFamily="34" charset="0"/>
              </a:rPr>
              <a:t>Michaela Buck – CEO </a:t>
            </a:r>
            <a:r>
              <a:rPr lang="en-GB" sz="1600" b="1" dirty="0" err="1" smtClean="0">
                <a:solidFill>
                  <a:srgbClr val="0070C0"/>
                </a:solidFill>
                <a:latin typeface="Verdana" panose="020B0604030504040204" pitchFamily="34" charset="0"/>
                <a:ea typeface="Verdana" panose="020B0604030504040204" pitchFamily="34" charset="0"/>
              </a:rPr>
              <a:t>Mastercall</a:t>
            </a:r>
            <a:r>
              <a:rPr lang="en-GB" sz="1600" b="1" dirty="0" smtClean="0">
                <a:solidFill>
                  <a:srgbClr val="0070C0"/>
                </a:solidFill>
                <a:latin typeface="Verdana" panose="020B0604030504040204" pitchFamily="34" charset="0"/>
                <a:ea typeface="Verdana" panose="020B0604030504040204" pitchFamily="34" charset="0"/>
              </a:rPr>
              <a:t> Healthcare </a:t>
            </a:r>
            <a:endParaRPr lang="en-GB" sz="1600" b="1" dirty="0">
              <a:solidFill>
                <a:srgbClr val="0070C0"/>
              </a:solidFill>
              <a:latin typeface="Verdana" panose="020B0604030504040204" pitchFamily="34" charset="0"/>
              <a:ea typeface="Verdana" panose="020B0604030504040204" pitchFamily="34" charset="0"/>
            </a:endParaRPr>
          </a:p>
        </p:txBody>
      </p:sp>
      <p:pic>
        <p:nvPicPr>
          <p:cNvPr id="6" name="Picture 3" descr="Alternative-Provider-Collaborative-logo-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719137" y="2268913"/>
            <a:ext cx="3169783" cy="3388892"/>
          </a:xfrm>
          <a:prstGeom prst="rect">
            <a:avLst/>
          </a:prstGeom>
        </p:spPr>
      </p:pic>
    </p:spTree>
    <p:extLst>
      <p:ext uri="{BB962C8B-B14F-4D97-AF65-F5344CB8AC3E}">
        <p14:creationId xmlns:p14="http://schemas.microsoft.com/office/powerpoint/2010/main" val="1640803838"/>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687977" y="905691"/>
            <a:ext cx="11260182" cy="2215991"/>
          </a:xfrm>
          <a:prstGeom prst="rect">
            <a:avLst/>
          </a:prstGeom>
          <a:noFill/>
        </p:spPr>
        <p:txBody>
          <a:bodyPr wrap="square" rtlCol="0">
            <a:spAutoFit/>
          </a:bodyPr>
          <a:lstStyle/>
          <a:p>
            <a:r>
              <a:rPr lang="en-GB" sz="4000" dirty="0" smtClean="0">
                <a:solidFill>
                  <a:srgbClr val="0070C0"/>
                </a:solidFill>
                <a:latin typeface="Verdana" panose="020B0604030504040204" pitchFamily="34" charset="0"/>
                <a:ea typeface="Verdana" panose="020B0604030504040204" pitchFamily="34" charset="0"/>
              </a:rPr>
              <a:t>If you’d like to find out more about The APC, become a partner or just meet the team contact us – </a:t>
            </a:r>
            <a:r>
              <a:rPr lang="en-GB" sz="4000" dirty="0" smtClean="0">
                <a:solidFill>
                  <a:srgbClr val="0070C0"/>
                </a:solidFill>
                <a:latin typeface="Verdana" panose="020B0604030504040204" pitchFamily="34" charset="0"/>
                <a:ea typeface="Verdana" panose="020B0604030504040204" pitchFamily="34" charset="0"/>
                <a:hlinkClick r:id="rId2"/>
              </a:rPr>
              <a:t>info@gmapc.org.uk</a:t>
            </a:r>
            <a:r>
              <a:rPr lang="en-GB" sz="4000" dirty="0" smtClean="0">
                <a:solidFill>
                  <a:srgbClr val="0070C0"/>
                </a:solidFill>
                <a:latin typeface="Verdana" panose="020B0604030504040204" pitchFamily="34" charset="0"/>
                <a:ea typeface="Verdana" panose="020B0604030504040204" pitchFamily="34" charset="0"/>
              </a:rPr>
              <a:t> </a:t>
            </a:r>
            <a:endParaRPr lang="en-GB" sz="4000" dirty="0">
              <a:solidFill>
                <a:srgbClr val="0070C0"/>
              </a:solidFill>
              <a:latin typeface="Verdana" panose="020B0604030504040204" pitchFamily="34" charset="0"/>
              <a:ea typeface="Verdana" panose="020B0604030504040204" pitchFamily="34" charset="0"/>
            </a:endParaRPr>
          </a:p>
          <a:p>
            <a:endParaRPr lang="en-GB" dirty="0"/>
          </a:p>
        </p:txBody>
      </p:sp>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464" y="3758164"/>
            <a:ext cx="9384538" cy="249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16345"/>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4831" y="1928478"/>
            <a:ext cx="9887351" cy="4985980"/>
          </a:xfrm>
          <a:prstGeom prst="rect">
            <a:avLst/>
          </a:prstGeom>
        </p:spPr>
        <p:txBody>
          <a:bodyPr wrap="square">
            <a:spAutoFit/>
          </a:bodyPr>
          <a:lstStyle/>
          <a:p>
            <a:pPr marL="285750" indent="-285750">
              <a:buFont typeface="Arial" panose="020B0604020202020204" pitchFamily="34" charset="0"/>
              <a:buChar char="•"/>
            </a:pPr>
            <a:endParaRPr lang="en-GB" sz="2000"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800" dirty="0" smtClean="0">
                <a:solidFill>
                  <a:srgbClr val="0070C0"/>
                </a:solidFill>
                <a:latin typeface="Verdana" panose="020B0604030504040204" pitchFamily="34" charset="0"/>
                <a:ea typeface="Verdana" panose="020B0604030504040204" pitchFamily="34" charset="0"/>
              </a:rPr>
              <a:t>Currently circa £400m net worth </a:t>
            </a:r>
            <a:endParaRPr lang="en-GB" sz="2800" dirty="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800" dirty="0" smtClean="0">
                <a:solidFill>
                  <a:srgbClr val="0070C0"/>
                </a:solidFill>
                <a:latin typeface="Verdana" panose="020B0604030504040204" pitchFamily="34" charset="0"/>
                <a:ea typeface="Verdana" panose="020B0604030504040204" pitchFamily="34" charset="0"/>
              </a:rPr>
              <a:t>Annually, 75 partner organisations provide services to around 2 million people.</a:t>
            </a:r>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800" dirty="0" smtClean="0">
                <a:solidFill>
                  <a:srgbClr val="0070C0"/>
                </a:solidFill>
                <a:latin typeface="Verdana" panose="020B0604030504040204" pitchFamily="34" charset="0"/>
                <a:ea typeface="Verdana" panose="020B0604030504040204" pitchFamily="34" charset="0"/>
              </a:rPr>
              <a:t>As a group we have around 3000 staff and engage nearly 1500 volunteers.</a:t>
            </a:r>
          </a:p>
          <a:p>
            <a:pPr marL="342900" indent="-34290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800" dirty="0">
                <a:solidFill>
                  <a:srgbClr val="0070C0"/>
                </a:solidFill>
                <a:latin typeface="Verdana" panose="020B0604030504040204" pitchFamily="34" charset="0"/>
                <a:ea typeface="Verdana" panose="020B0604030504040204" pitchFamily="34" charset="0"/>
              </a:rPr>
              <a:t>P</a:t>
            </a:r>
            <a:r>
              <a:rPr lang="en-GB" sz="2800" dirty="0" smtClean="0">
                <a:solidFill>
                  <a:srgbClr val="0070C0"/>
                </a:solidFill>
                <a:latin typeface="Verdana" panose="020B0604030504040204" pitchFamily="34" charset="0"/>
                <a:ea typeface="Verdana" panose="020B0604030504040204" pitchFamily="34" charset="0"/>
              </a:rPr>
              <a:t>artners in all 10 GM boroughs.</a:t>
            </a:r>
          </a:p>
          <a:p>
            <a:pPr marL="285750" indent="-285750">
              <a:buFont typeface="Courier New" panose="02070309020205020404" pitchFamily="49" charset="0"/>
              <a:buChar char="o"/>
            </a:pPr>
            <a:endParaRPr lang="en-GB" sz="2800"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a:p>
        </p:txBody>
      </p:sp>
      <p:sp>
        <p:nvSpPr>
          <p:cNvPr id="3" name="TextBox 2"/>
          <p:cNvSpPr txBox="1"/>
          <p:nvPr/>
        </p:nvSpPr>
        <p:spPr>
          <a:xfrm>
            <a:off x="629920" y="518160"/>
            <a:ext cx="591312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APC in numbers</a:t>
            </a:r>
            <a:endParaRPr lang="en-GB" sz="3600" b="1" dirty="0">
              <a:solidFill>
                <a:srgbClr val="0070C0"/>
              </a:solidFill>
              <a:latin typeface="Verdana" panose="020B0604030504040204" pitchFamily="34" charset="0"/>
              <a:ea typeface="Verdana" panose="020B0604030504040204" pitchFamily="34" charset="0"/>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3" y="268010"/>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446616"/>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5644138" y="2180691"/>
            <a:ext cx="5547360" cy="4770537"/>
          </a:xfrm>
          <a:prstGeom prst="rect">
            <a:avLst/>
          </a:prstGeom>
          <a:noFill/>
        </p:spPr>
        <p:txBody>
          <a:bodyPr wrap="square" rtlCol="0">
            <a:spAutoFit/>
          </a:bodyPr>
          <a:lstStyle/>
          <a:p>
            <a:r>
              <a:rPr lang="en-GB" sz="2200" dirty="0">
                <a:solidFill>
                  <a:srgbClr val="0070C0"/>
                </a:solidFill>
                <a:latin typeface="Verdana" panose="020B0604030504040204" pitchFamily="34" charset="0"/>
                <a:ea typeface="Verdana" panose="020B0604030504040204" pitchFamily="34" charset="0"/>
              </a:rPr>
              <a:t>"A body that puts people in control of their own wellbeing and has a mission to achieve health equity is much to be welcomed. The new Greater Manchester Alternative Provider </a:t>
            </a:r>
            <a:r>
              <a:rPr lang="en-GB" sz="2200" dirty="0" smtClean="0">
                <a:solidFill>
                  <a:srgbClr val="0070C0"/>
                </a:solidFill>
                <a:latin typeface="Verdana" panose="020B0604030504040204" pitchFamily="34" charset="0"/>
                <a:ea typeface="Verdana" panose="020B0604030504040204" pitchFamily="34" charset="0"/>
              </a:rPr>
              <a:t>Collaborative </a:t>
            </a:r>
            <a:r>
              <a:rPr lang="en-GB" sz="2200" dirty="0">
                <a:solidFill>
                  <a:srgbClr val="0070C0"/>
                </a:solidFill>
                <a:latin typeface="Verdana" panose="020B0604030504040204" pitchFamily="34" charset="0"/>
                <a:ea typeface="Verdana" panose="020B0604030504040204" pitchFamily="34" charset="0"/>
              </a:rPr>
              <a:t>shows the importance of pursuing health equity and environmental sustainability at the same time</a:t>
            </a:r>
            <a:r>
              <a:rPr lang="en-GB" sz="2200" dirty="0" smtClean="0">
                <a:solidFill>
                  <a:srgbClr val="0070C0"/>
                </a:solidFill>
                <a:latin typeface="Verdana" panose="020B0604030504040204" pitchFamily="34" charset="0"/>
                <a:ea typeface="Verdana" panose="020B0604030504040204" pitchFamily="34" charset="0"/>
              </a:rPr>
              <a:t>.“</a:t>
            </a:r>
          </a:p>
          <a:p>
            <a:r>
              <a:rPr lang="en-GB" sz="2200" b="1" dirty="0">
                <a:solidFill>
                  <a:srgbClr val="0070C0"/>
                </a:solidFill>
                <a:latin typeface="Verdana" panose="020B0604030504040204" pitchFamily="34" charset="0"/>
                <a:ea typeface="Verdana" panose="020B0604030504040204" pitchFamily="34" charset="0"/>
              </a:rPr>
              <a:t>Professor Sir Michael Marmot FRCP</a:t>
            </a:r>
          </a:p>
          <a:p>
            <a:r>
              <a:rPr lang="en-GB" sz="2200" b="1" dirty="0">
                <a:solidFill>
                  <a:srgbClr val="0070C0"/>
                </a:solidFill>
                <a:latin typeface="Verdana" panose="020B0604030504040204" pitchFamily="34" charset="0"/>
                <a:ea typeface="Verdana" panose="020B0604030504040204" pitchFamily="34" charset="0"/>
              </a:rPr>
              <a:t>Director, UCL Institute of Health Equity</a:t>
            </a:r>
          </a:p>
          <a:p>
            <a:endParaRPr lang="en-GB" dirty="0"/>
          </a:p>
        </p:txBody>
      </p:sp>
      <p:pic>
        <p:nvPicPr>
          <p:cNvPr id="8" name="Picture 7"/>
          <p:cNvPicPr>
            <a:picLocks noChangeAspect="1"/>
          </p:cNvPicPr>
          <p:nvPr/>
        </p:nvPicPr>
        <p:blipFill>
          <a:blip r:embed="rId2"/>
          <a:stretch>
            <a:fillRect/>
          </a:stretch>
        </p:blipFill>
        <p:spPr>
          <a:xfrm>
            <a:off x="1555889" y="1236355"/>
            <a:ext cx="3012124" cy="4526416"/>
          </a:xfrm>
          <a:prstGeom prst="rect">
            <a:avLst/>
          </a:prstGeom>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67" y="292020"/>
            <a:ext cx="7106526" cy="18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646608"/>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778" y="2389287"/>
            <a:ext cx="11495222" cy="4832092"/>
          </a:xfrm>
          <a:prstGeom prst="rect">
            <a:avLst/>
          </a:prstGeom>
        </p:spPr>
        <p:txBody>
          <a:bodyPr wrap="square">
            <a:spAutoFit/>
          </a:bodyPr>
          <a:lstStyle/>
          <a:p>
            <a:pPr marL="342900" indent="-342900">
              <a:buFont typeface="Courier New" panose="02070309020205020404" pitchFamily="49" charset="0"/>
              <a:buChar char="o"/>
            </a:pPr>
            <a:r>
              <a:rPr lang="en-GB" sz="2400" b="1" dirty="0" smtClean="0">
                <a:solidFill>
                  <a:srgbClr val="0070C0"/>
                </a:solidFill>
                <a:latin typeface="Verdana" panose="020B0604030504040204" pitchFamily="34" charset="0"/>
                <a:ea typeface="Verdana" panose="020B0604030504040204" pitchFamily="34" charset="0"/>
              </a:rPr>
              <a:t>NHS reform placing providers in stronger position to influence and shape delivery</a:t>
            </a:r>
          </a:p>
          <a:p>
            <a:pPr marL="342900" indent="-342900">
              <a:buFont typeface="Courier New" panose="02070309020205020404" pitchFamily="49" charset="0"/>
              <a:buChar char="o"/>
            </a:pPr>
            <a:endParaRPr lang="en-GB" sz="2400" b="1" dirty="0">
              <a:solidFill>
                <a:schemeClr val="accent1">
                  <a:lumMod val="75000"/>
                </a:schemeClr>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400" b="1" dirty="0" smtClean="0">
                <a:solidFill>
                  <a:schemeClr val="accent1">
                    <a:lumMod val="75000"/>
                  </a:schemeClr>
                </a:solidFill>
                <a:latin typeface="Verdana" panose="020B0604030504040204" pitchFamily="34" charset="0"/>
                <a:ea typeface="Verdana" panose="020B0604030504040204" pitchFamily="34" charset="0"/>
              </a:rPr>
              <a:t>APC founded July ‘22 in response to this</a:t>
            </a:r>
          </a:p>
          <a:p>
            <a:pPr marL="342900" indent="-342900">
              <a:buFont typeface="Courier New" panose="02070309020205020404" pitchFamily="49" charset="0"/>
              <a:buChar char="o"/>
            </a:pPr>
            <a:endParaRPr lang="en-GB" sz="2400" b="1" dirty="0">
              <a:solidFill>
                <a:schemeClr val="accent1">
                  <a:lumMod val="75000"/>
                </a:schemeClr>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400" b="1" dirty="0" smtClean="0">
                <a:solidFill>
                  <a:schemeClr val="accent1">
                    <a:lumMod val="75000"/>
                  </a:schemeClr>
                </a:solidFill>
                <a:latin typeface="Verdana" panose="020B0604030504040204" pitchFamily="34" charset="0"/>
                <a:ea typeface="Verdana" panose="020B0604030504040204" pitchFamily="34" charset="0"/>
              </a:rPr>
              <a:t>Need for parity and respect for organisations that are effective and creative</a:t>
            </a:r>
          </a:p>
          <a:p>
            <a:pPr marL="342900" indent="-342900">
              <a:buFont typeface="Courier New" panose="02070309020205020404" pitchFamily="49" charset="0"/>
              <a:buChar char="o"/>
            </a:pPr>
            <a:endParaRPr lang="en-GB" sz="2400" b="1" dirty="0">
              <a:solidFill>
                <a:schemeClr val="accent1">
                  <a:lumMod val="75000"/>
                </a:schemeClr>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400" b="1" dirty="0" smtClean="0">
                <a:solidFill>
                  <a:schemeClr val="accent1">
                    <a:lumMod val="75000"/>
                  </a:schemeClr>
                </a:solidFill>
                <a:latin typeface="Verdana" panose="020B0604030504040204" pitchFamily="34" charset="0"/>
                <a:ea typeface="Verdana" panose="020B0604030504040204" pitchFamily="34" charset="0"/>
              </a:rPr>
              <a:t>Sponsored by The </a:t>
            </a:r>
            <a:r>
              <a:rPr lang="en-GB" sz="2400" b="1" dirty="0">
                <a:solidFill>
                  <a:schemeClr val="accent1">
                    <a:lumMod val="75000"/>
                  </a:schemeClr>
                </a:solidFill>
                <a:latin typeface="Verdana" panose="020B0604030504040204" pitchFamily="34" charset="0"/>
                <a:ea typeface="Verdana" panose="020B0604030504040204" pitchFamily="34" charset="0"/>
              </a:rPr>
              <a:t>Greater Manchester Accord </a:t>
            </a:r>
            <a:r>
              <a:rPr lang="en-GB" sz="2400" b="1" dirty="0" smtClean="0">
                <a:solidFill>
                  <a:schemeClr val="accent1">
                    <a:lumMod val="75000"/>
                  </a:schemeClr>
                </a:solidFill>
                <a:latin typeface="Verdana" panose="020B0604030504040204" pitchFamily="34" charset="0"/>
                <a:ea typeface="Verdana" panose="020B0604030504040204" pitchFamily="34" charset="0"/>
              </a:rPr>
              <a:t>Agreement and GM ICB</a:t>
            </a:r>
          </a:p>
          <a:p>
            <a:pPr marL="285750" indent="-285750">
              <a:buFont typeface="Arial" panose="020B0604020202020204" pitchFamily="34" charset="0"/>
              <a:buChar char="•"/>
            </a:pPr>
            <a:endParaRPr lang="en-GB" dirty="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smtClean="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600" dirty="0" smtClean="0">
              <a:solidFill>
                <a:srgbClr val="0070C0"/>
              </a:solidFill>
              <a:latin typeface="Verdana" panose="020B0604030504040204" pitchFamily="34" charset="0"/>
              <a:ea typeface="Verdana" panose="020B0604030504040204" pitchFamily="34" charset="0"/>
            </a:endParaRPr>
          </a:p>
        </p:txBody>
      </p:sp>
      <p:sp>
        <p:nvSpPr>
          <p:cNvPr id="3" name="TextBox 2"/>
          <p:cNvSpPr txBox="1"/>
          <p:nvPr/>
        </p:nvSpPr>
        <p:spPr>
          <a:xfrm>
            <a:off x="5711716" y="573335"/>
            <a:ext cx="6480284"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Strategic Context</a:t>
            </a:r>
            <a:endParaRPr lang="en-GB" sz="3600" b="1" dirty="0"/>
          </a:p>
        </p:txBody>
      </p:sp>
      <p:pic>
        <p:nvPicPr>
          <p:cNvPr id="6" name="Picture 3" descr="Alternative-Provider-Collaborative-logo-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867575"/>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854589" y="2309041"/>
            <a:ext cx="6680468" cy="4493538"/>
          </a:xfrm>
          <a:prstGeom prst="rect">
            <a:avLst/>
          </a:prstGeom>
          <a:noFill/>
        </p:spPr>
        <p:txBody>
          <a:bodyPr wrap="square" rtlCol="0">
            <a:spAutoFit/>
          </a:bodyPr>
          <a:lstStyle/>
          <a:p>
            <a:r>
              <a:rPr lang="en-GB" sz="2200" dirty="0" smtClean="0">
                <a:solidFill>
                  <a:schemeClr val="accent1">
                    <a:lumMod val="75000"/>
                  </a:schemeClr>
                </a:solidFill>
                <a:latin typeface="Verdana" panose="020B0604030504040204" pitchFamily="34" charset="0"/>
                <a:ea typeface="Verdana" panose="020B0604030504040204" pitchFamily="34" charset="0"/>
              </a:rPr>
              <a:t>“</a:t>
            </a:r>
            <a:r>
              <a:rPr lang="en-GB" sz="2200" dirty="0">
                <a:solidFill>
                  <a:schemeClr val="accent1">
                    <a:lumMod val="75000"/>
                  </a:schemeClr>
                </a:solidFill>
                <a:latin typeface="Verdana" panose="020B0604030504040204" pitchFamily="34" charset="0"/>
                <a:ea typeface="Verdana" panose="020B0604030504040204" pitchFamily="34" charset="0"/>
              </a:rPr>
              <a:t>There are many successful social enterprises already making a difference here in our city-region, and we want to support them to deliver the best possible outcomes for our communities. It’s great to see this new Alternative Provider </a:t>
            </a:r>
            <a:r>
              <a:rPr lang="en-GB" sz="2200" dirty="0" smtClean="0">
                <a:solidFill>
                  <a:schemeClr val="accent1">
                    <a:lumMod val="75000"/>
                  </a:schemeClr>
                </a:solidFill>
                <a:latin typeface="Verdana" panose="020B0604030504040204" pitchFamily="34" charset="0"/>
                <a:ea typeface="Verdana" panose="020B0604030504040204" pitchFamily="34" charset="0"/>
              </a:rPr>
              <a:t>Collaborative </a:t>
            </a:r>
            <a:r>
              <a:rPr lang="en-GB" sz="2200" dirty="0">
                <a:solidFill>
                  <a:schemeClr val="accent1">
                    <a:lumMod val="75000"/>
                  </a:schemeClr>
                </a:solidFill>
                <a:latin typeface="Verdana" panose="020B0604030504040204" pitchFamily="34" charset="0"/>
                <a:ea typeface="Verdana" panose="020B0604030504040204" pitchFamily="34" charset="0"/>
              </a:rPr>
              <a:t>galvanising a collective, coherent platform to work within the wider health and social care system and tackle health inequalities in Greater Manchester</a:t>
            </a:r>
            <a:r>
              <a:rPr lang="en-GB" sz="2200" dirty="0" smtClean="0">
                <a:solidFill>
                  <a:schemeClr val="accent1">
                    <a:lumMod val="75000"/>
                  </a:schemeClr>
                </a:solidFill>
                <a:latin typeface="Verdana" panose="020B0604030504040204" pitchFamily="34" charset="0"/>
                <a:ea typeface="Verdana" panose="020B0604030504040204" pitchFamily="34" charset="0"/>
              </a:rPr>
              <a:t>.”</a:t>
            </a:r>
          </a:p>
          <a:p>
            <a:r>
              <a:rPr lang="en-GB" sz="2200" b="1" dirty="0">
                <a:solidFill>
                  <a:schemeClr val="accent1">
                    <a:lumMod val="75000"/>
                  </a:schemeClr>
                </a:solidFill>
                <a:latin typeface="Verdana" panose="020B0604030504040204" pitchFamily="34" charset="0"/>
                <a:ea typeface="Verdana" panose="020B0604030504040204" pitchFamily="34" charset="0"/>
              </a:rPr>
              <a:t>Mayor of Greater Manchester, Andy </a:t>
            </a:r>
            <a:r>
              <a:rPr lang="en-GB" sz="2200" b="1" dirty="0" smtClean="0">
                <a:solidFill>
                  <a:schemeClr val="accent1">
                    <a:lumMod val="75000"/>
                  </a:schemeClr>
                </a:solidFill>
                <a:latin typeface="Verdana" panose="020B0604030504040204" pitchFamily="34" charset="0"/>
                <a:ea typeface="Verdana" panose="020B0604030504040204" pitchFamily="34" charset="0"/>
              </a:rPr>
              <a:t>Burnham.</a:t>
            </a:r>
            <a:endParaRPr lang="en-GB" sz="2200" b="1" dirty="0">
              <a:solidFill>
                <a:schemeClr val="accent1">
                  <a:lumMod val="75000"/>
                </a:schemeClr>
              </a:solidFill>
              <a:latin typeface="Verdana" panose="020B0604030504040204" pitchFamily="34" charset="0"/>
              <a:ea typeface="Verdana" panose="020B0604030504040204" pitchFamily="34" charset="0"/>
            </a:endParaRPr>
          </a:p>
          <a:p>
            <a:endParaRPr lang="en-GB" sz="2200" dirty="0">
              <a:solidFill>
                <a:schemeClr val="accent1">
                  <a:lumMod val="75000"/>
                </a:schemeClr>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2"/>
          <a:stretch>
            <a:fillRect/>
          </a:stretch>
        </p:blipFill>
        <p:spPr>
          <a:xfrm>
            <a:off x="1024473" y="1678320"/>
            <a:ext cx="3471106" cy="3915276"/>
          </a:xfrm>
          <a:prstGeom prst="rect">
            <a:avLst/>
          </a:prstGeom>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742" y="164815"/>
            <a:ext cx="6965295" cy="18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635920"/>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9183" y="1732297"/>
            <a:ext cx="9372971"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raise the profile and scale up the social business sector </a:t>
            </a:r>
            <a:r>
              <a:rPr kumimoji="0" lang="en-GB" sz="20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in </a:t>
            </a: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Greater Manchester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create an environment where innovation </a:t>
            </a:r>
            <a:r>
              <a:rPr kumimoji="0" lang="en-GB" sz="20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tackle </a:t>
            </a: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inequality flourishes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provide </a:t>
            </a:r>
            <a:r>
              <a:rPr kumimoji="0" lang="en-GB" sz="20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high quality service </a:t>
            </a: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solutions that support GM residents</a:t>
            </a:r>
            <a:r>
              <a:rPr kumimoji="0" lang="en-GB" sz="2000" b="0" i="0" u="none" strike="noStrike" kern="1200" cap="none" spc="0" normalizeH="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 to </a:t>
            </a:r>
            <a:r>
              <a:rPr kumimoji="0" lang="en-GB" sz="2000" b="1" i="0" u="none" strike="noStrike" kern="1200" cap="none" spc="0" normalizeH="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Live Well</a:t>
            </a:r>
            <a:endParaRPr kumimoji="0" lang="en-GB" sz="20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bring </a:t>
            </a:r>
            <a:r>
              <a:rPr kumimoji="0" lang="en-GB" sz="20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new investment into the </a:t>
            </a:r>
            <a:r>
              <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system and increase market share of social business providers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5B9BD5">
                  <a:lumMod val="75000"/>
                </a:srgbClr>
              </a:solidFill>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solidFill>
                  <a:srgbClr val="5B9BD5">
                    <a:lumMod val="75000"/>
                  </a:srgbClr>
                </a:solidFill>
                <a:latin typeface="Verdana" panose="020B0604030504040204" pitchFamily="34" charset="0"/>
                <a:ea typeface="Verdana" panose="020B0604030504040204" pitchFamily="34" charset="0"/>
              </a:rPr>
              <a:t>To create an umbrella where smaller providers can expand and are able to participate in GM solutions</a:t>
            </a:r>
            <a:endParaRPr kumimoji="0" lang="en-GB" sz="2000" b="0"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3" name="TextBox 2"/>
          <p:cNvSpPr txBox="1"/>
          <p:nvPr/>
        </p:nvSpPr>
        <p:spPr>
          <a:xfrm>
            <a:off x="633915" y="700791"/>
            <a:ext cx="59700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APC – The Purpose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450" y="227064"/>
            <a:ext cx="4966922" cy="13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810672"/>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5165" y="2404598"/>
            <a:ext cx="3781959" cy="3231654"/>
          </a:xfrm>
          <a:prstGeom prst="rect">
            <a:avLst/>
          </a:prstGeom>
          <a:noFill/>
        </p:spPr>
        <p:txBody>
          <a:bodyPr wrap="square" rtlCol="0">
            <a:spAutoFit/>
          </a:bodyPr>
          <a:lstStyle/>
          <a:p>
            <a:endParaRPr lang="en-GB" dirty="0"/>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Collaboration</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Creativity</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Influence</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Courage</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a:solidFill>
                  <a:srgbClr val="0070C0"/>
                </a:solidFill>
                <a:latin typeface="Verdana" panose="020B0604030504040204" pitchFamily="34" charset="0"/>
                <a:ea typeface="Verdana" panose="020B0604030504040204" pitchFamily="34" charset="0"/>
              </a:rPr>
              <a:t>Sustainability</a:t>
            </a:r>
          </a:p>
          <a:p>
            <a:pPr marL="342900" indent="-342900">
              <a:buFont typeface="Arial" panose="020B0604020202020204" pitchFamily="34" charset="0"/>
              <a:buChar char="•"/>
            </a:pPr>
            <a:endParaRPr lang="en-GB" sz="24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B83FD759-A267-5B40-61AA-94ECC81E2858}"/>
              </a:ext>
            </a:extLst>
          </p:cNvPr>
          <p:cNvSpPr/>
          <p:nvPr/>
        </p:nvSpPr>
        <p:spPr>
          <a:xfrm>
            <a:off x="6889177" y="573335"/>
            <a:ext cx="3584636" cy="646331"/>
          </a:xfrm>
          <a:prstGeom prst="rect">
            <a:avLst/>
          </a:prstGeom>
        </p:spPr>
        <p:txBody>
          <a:bodyPr wrap="none">
            <a:spAutoFit/>
          </a:bodyPr>
          <a:lstStyle/>
          <a:p>
            <a:r>
              <a:rPr lang="en-GB" sz="3600" b="1" dirty="0" smtClean="0">
                <a:solidFill>
                  <a:srgbClr val="0070C0"/>
                </a:solidFill>
                <a:latin typeface="Verdana" panose="020B0604030504040204" pitchFamily="34" charset="0"/>
                <a:ea typeface="Verdana" panose="020B0604030504040204" pitchFamily="34" charset="0"/>
              </a:rPr>
              <a:t>APC – Values</a:t>
            </a:r>
            <a:endParaRPr lang="en-GB" sz="3600" dirty="0"/>
          </a:p>
        </p:txBody>
      </p:sp>
      <p:pic>
        <p:nvPicPr>
          <p:cNvPr id="1026" name="Picture 2" descr="Why we constantly need to check our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4" y="2802572"/>
            <a:ext cx="5441439" cy="22672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Alternative-Provider-Collaborative-logo-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371843"/>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2470548"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With Thanks:</a:t>
            </a:r>
            <a:endParaRPr lang="en-GB" sz="2400" b="1" dirty="0"/>
          </a:p>
        </p:txBody>
      </p:sp>
      <p:sp>
        <p:nvSpPr>
          <p:cNvPr id="5" name="AutoShape 4" descr="Stretford Public Hall"/>
          <p:cNvSpPr>
            <a:spLocks noChangeAspect="1" noChangeArrowheads="1"/>
          </p:cNvSpPr>
          <p:nvPr/>
        </p:nvSpPr>
        <p:spPr bwMode="auto">
          <a:xfrm>
            <a:off x="155574" y="-144463"/>
            <a:ext cx="1884245" cy="1884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3" descr="Alternative-Provider-Collaborative-logo-RGB.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5127" y="2759944"/>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Open Kitchen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NHS Provider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4"/>
          <a:stretch>
            <a:fillRect/>
          </a:stretch>
        </p:blipFill>
        <p:spPr>
          <a:xfrm>
            <a:off x="1257333" y="1093069"/>
            <a:ext cx="2247432" cy="1365627"/>
          </a:xfrm>
          <a:prstGeom prst="rect">
            <a:avLst/>
          </a:prstGeom>
        </p:spPr>
      </p:pic>
      <p:pic>
        <p:nvPicPr>
          <p:cNvPr id="18" name="Picture 17"/>
          <p:cNvPicPr>
            <a:picLocks noChangeAspect="1"/>
          </p:cNvPicPr>
          <p:nvPr/>
        </p:nvPicPr>
        <p:blipFill>
          <a:blip r:embed="rId5"/>
          <a:stretch>
            <a:fillRect/>
          </a:stretch>
        </p:blipFill>
        <p:spPr>
          <a:xfrm>
            <a:off x="6035418" y="4762627"/>
            <a:ext cx="2838450" cy="1609725"/>
          </a:xfrm>
          <a:prstGeom prst="rect">
            <a:avLst/>
          </a:prstGeom>
        </p:spPr>
      </p:pic>
      <p:pic>
        <p:nvPicPr>
          <p:cNvPr id="8" name="Picture 7"/>
          <p:cNvPicPr>
            <a:picLocks noChangeAspect="1"/>
          </p:cNvPicPr>
          <p:nvPr/>
        </p:nvPicPr>
        <p:blipFill>
          <a:blip r:embed="rId6"/>
          <a:stretch>
            <a:fillRect/>
          </a:stretch>
        </p:blipFill>
        <p:spPr>
          <a:xfrm>
            <a:off x="5206663" y="465138"/>
            <a:ext cx="2857500" cy="1533525"/>
          </a:xfrm>
          <a:prstGeom prst="rect">
            <a:avLst/>
          </a:prstGeom>
        </p:spPr>
      </p:pic>
      <p:pic>
        <p:nvPicPr>
          <p:cNvPr id="11" name="Picture 10"/>
          <p:cNvPicPr>
            <a:picLocks noChangeAspect="1"/>
          </p:cNvPicPr>
          <p:nvPr/>
        </p:nvPicPr>
        <p:blipFill>
          <a:blip r:embed="rId7"/>
          <a:stretch>
            <a:fillRect/>
          </a:stretch>
        </p:blipFill>
        <p:spPr>
          <a:xfrm>
            <a:off x="9395160" y="622849"/>
            <a:ext cx="1835847" cy="1835847"/>
          </a:xfrm>
          <a:prstGeom prst="rect">
            <a:avLst/>
          </a:prstGeom>
        </p:spPr>
      </p:pic>
      <p:sp>
        <p:nvSpPr>
          <p:cNvPr id="20" name="AutoShape 6" descr="About Just Psychology | Just Psycholog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 name="Picture 20"/>
          <p:cNvPicPr>
            <a:picLocks noChangeAspect="1"/>
          </p:cNvPicPr>
          <p:nvPr/>
        </p:nvPicPr>
        <p:blipFill>
          <a:blip r:embed="rId8"/>
          <a:stretch>
            <a:fillRect/>
          </a:stretch>
        </p:blipFill>
        <p:spPr>
          <a:xfrm>
            <a:off x="1660524" y="5858394"/>
            <a:ext cx="3819231" cy="657756"/>
          </a:xfrm>
          <a:prstGeom prst="rect">
            <a:avLst/>
          </a:prstGeom>
        </p:spPr>
      </p:pic>
      <p:pic>
        <p:nvPicPr>
          <p:cNvPr id="22" name="Picture 21"/>
          <p:cNvPicPr>
            <a:picLocks noChangeAspect="1"/>
          </p:cNvPicPr>
          <p:nvPr/>
        </p:nvPicPr>
        <p:blipFill>
          <a:blip r:embed="rId9"/>
          <a:stretch>
            <a:fillRect/>
          </a:stretch>
        </p:blipFill>
        <p:spPr>
          <a:xfrm>
            <a:off x="9590212" y="3362255"/>
            <a:ext cx="2193293" cy="1510935"/>
          </a:xfrm>
          <a:prstGeom prst="rect">
            <a:avLst/>
          </a:prstGeom>
        </p:spPr>
      </p:pic>
      <p:pic>
        <p:nvPicPr>
          <p:cNvPr id="23" name="Picture 22"/>
          <p:cNvPicPr>
            <a:picLocks noChangeAspect="1"/>
          </p:cNvPicPr>
          <p:nvPr/>
        </p:nvPicPr>
        <p:blipFill>
          <a:blip r:embed="rId10"/>
          <a:stretch>
            <a:fillRect/>
          </a:stretch>
        </p:blipFill>
        <p:spPr>
          <a:xfrm>
            <a:off x="460375" y="3878369"/>
            <a:ext cx="2455277" cy="1243178"/>
          </a:xfrm>
          <a:prstGeom prst="rect">
            <a:avLst/>
          </a:prstGeom>
        </p:spPr>
      </p:pic>
    </p:spTree>
    <p:extLst>
      <p:ext uri="{BB962C8B-B14F-4D97-AF65-F5344CB8AC3E}">
        <p14:creationId xmlns:p14="http://schemas.microsoft.com/office/powerpoint/2010/main" val="962486615"/>
      </p:ext>
    </p:extLst>
  </p:cSld>
  <p:clrMapOvr>
    <a:masterClrMapping/>
  </p:clrMapOvr>
  <mc:AlternateContent xmlns:mc="http://schemas.openxmlformats.org/markup-compatibility/2006" xmlns:p14="http://schemas.microsoft.com/office/powerpoint/2010/main">
    <mc:Choice Requires="p14">
      <p:transition spd="slow" p14:dur="5000" advClick="0" advTm="30000">
        <p:wipe/>
      </p:transition>
    </mc:Choice>
    <mc:Fallback xmlns="">
      <p:transition spd="slow" advClick="0" advTm="30000">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b62250a-9452-4881-83df-ac658343f1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A879AC0FE9948A7FDB5839989DDDE" ma:contentTypeVersion="18" ma:contentTypeDescription="Create a new document." ma:contentTypeScope="" ma:versionID="9e53df7a5efdeb42026fb0d2df21a1d6">
  <xsd:schema xmlns:xsd="http://www.w3.org/2001/XMLSchema" xmlns:xs="http://www.w3.org/2001/XMLSchema" xmlns:p="http://schemas.microsoft.com/office/2006/metadata/properties" xmlns:ns3="db62250a-9452-4881-83df-ac658343f10b" xmlns:ns4="a3465e38-e8e8-4594-9cfa-0dddf30642a1" targetNamespace="http://schemas.microsoft.com/office/2006/metadata/properties" ma:root="true" ma:fieldsID="a6a6ada6cb6d3fbcd17f0fb78270bddb" ns3:_="" ns4:_="">
    <xsd:import namespace="db62250a-9452-4881-83df-ac658343f10b"/>
    <xsd:import namespace="a3465e38-e8e8-4594-9cfa-0dddf30642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2250a-9452-4881-83df-ac658343f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465e38-e8e8-4594-9cfa-0dddf30642a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94030-D08B-466A-90E3-F423849F0F68}">
  <ds:schemaRefs>
    <ds:schemaRef ds:uri="http://schemas.microsoft.com/sharepoint/v3/contenttype/forms"/>
  </ds:schemaRefs>
</ds:datastoreItem>
</file>

<file path=customXml/itemProps2.xml><?xml version="1.0" encoding="utf-8"?>
<ds:datastoreItem xmlns:ds="http://schemas.openxmlformats.org/officeDocument/2006/customXml" ds:itemID="{A98CEFFB-157B-40C9-A331-09C78A9A0CEA}">
  <ds:schemaRefs>
    <ds:schemaRef ds:uri="http://purl.org/dc/dcmitype/"/>
    <ds:schemaRef ds:uri="http://www.w3.org/XML/1998/namespace"/>
    <ds:schemaRef ds:uri="a3465e38-e8e8-4594-9cfa-0dddf30642a1"/>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db62250a-9452-4881-83df-ac658343f10b"/>
    <ds:schemaRef ds:uri="http://purl.org/dc/elements/1.1/"/>
  </ds:schemaRefs>
</ds:datastoreItem>
</file>

<file path=customXml/itemProps3.xml><?xml version="1.0" encoding="utf-8"?>
<ds:datastoreItem xmlns:ds="http://schemas.openxmlformats.org/officeDocument/2006/customXml" ds:itemID="{9BDC334E-EE2C-4755-A1FB-6719319707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2250a-9452-4881-83df-ac658343f10b"/>
    <ds:schemaRef ds:uri="a3465e38-e8e8-4594-9cfa-0dddf30642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32631</TotalTime>
  <Words>1915</Words>
  <Application>Microsoft Office PowerPoint</Application>
  <PresentationFormat>Widescreen</PresentationFormat>
  <Paragraphs>133</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Franky Procter</dc:creator>
  <cp:lastModifiedBy>Franky Procter</cp:lastModifiedBy>
  <cp:revision>104</cp:revision>
  <dcterms:created xsi:type="dcterms:W3CDTF">2022-06-22T09:07:43Z</dcterms:created>
  <dcterms:modified xsi:type="dcterms:W3CDTF">2025-11-12T16:49:30Z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0x010100444A879AC0FE9948A7FDB5839989DDDE</vt:lpwstr>
  </property>
</Properties>
</file>